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16" autoAdjust="0"/>
  </p:normalViewPr>
  <p:slideViewPr>
    <p:cSldViewPr>
      <p:cViewPr varScale="1">
        <p:scale>
          <a:sx n="79" d="100"/>
          <a:sy n="79" d="100"/>
        </p:scale>
        <p:origin x="-8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9FD553-1355-4DDA-B1DB-B550C71CDA16}" type="datetimeFigureOut">
              <a:rPr lang="en-CA" smtClean="0"/>
              <a:t>07/10/2013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54511DC-A587-49BE-A5F0-9A9B005D1CD8}" type="slidenum">
              <a:rPr lang="en-CA" smtClean="0"/>
              <a:t>‹#›</a:t>
            </a:fld>
            <a:endParaRPr lang="en-CA"/>
          </a:p>
        </p:txBody>
      </p:sp>
    </p:spTree>
    <p:extLst>
      <p:ext uri="{BB962C8B-B14F-4D97-AF65-F5344CB8AC3E}">
        <p14:creationId xmlns:p14="http://schemas.microsoft.com/office/powerpoint/2010/main" val="408113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1</a:t>
            </a:fld>
            <a:endParaRPr lang="en-CA"/>
          </a:p>
        </p:txBody>
      </p:sp>
    </p:spTree>
    <p:extLst>
      <p:ext uri="{BB962C8B-B14F-4D97-AF65-F5344CB8AC3E}">
        <p14:creationId xmlns:p14="http://schemas.microsoft.com/office/powerpoint/2010/main" val="1303651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54511DC-A587-49BE-A5F0-9A9B005D1CD8}" type="slidenum">
              <a:rPr lang="en-CA" smtClean="0"/>
              <a:t>10</a:t>
            </a:fld>
            <a:endParaRPr lang="en-CA"/>
          </a:p>
        </p:txBody>
      </p:sp>
    </p:spTree>
    <p:extLst>
      <p:ext uri="{BB962C8B-B14F-4D97-AF65-F5344CB8AC3E}">
        <p14:creationId xmlns:p14="http://schemas.microsoft.com/office/powerpoint/2010/main" val="2753531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Highly-reactive forms of oxygen called free radicals create chemical reactions that damage brain cells. If free radicals get out of control, cells will be damaged faster than they can be repaired. Like a biological form of rust, a lifetime of oxidative insult can lead to diminished brain function.</a:t>
            </a:r>
          </a:p>
        </p:txBody>
      </p:sp>
      <p:sp>
        <p:nvSpPr>
          <p:cNvPr id="4" name="Slide Number Placeholder 3"/>
          <p:cNvSpPr>
            <a:spLocks noGrp="1"/>
          </p:cNvSpPr>
          <p:nvPr>
            <p:ph type="sldNum" sz="quarter" idx="10"/>
          </p:nvPr>
        </p:nvSpPr>
        <p:spPr/>
        <p:txBody>
          <a:bodyPr/>
          <a:lstStyle/>
          <a:p>
            <a:fld id="{254511DC-A587-49BE-A5F0-9A9B005D1CD8}" type="slidenum">
              <a:rPr lang="en-CA" smtClean="0"/>
              <a:t>11</a:t>
            </a:fld>
            <a:endParaRPr lang="en-CA"/>
          </a:p>
        </p:txBody>
      </p:sp>
    </p:spTree>
    <p:extLst>
      <p:ext uri="{BB962C8B-B14F-4D97-AF65-F5344CB8AC3E}">
        <p14:creationId xmlns:p14="http://schemas.microsoft.com/office/powerpoint/2010/main" val="844466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They are by-products of normal cellular function but can be induced by a variety of external sources like pollution, exposure to pesticides/herbicides, smoking and diets high in saturated/trans fats.</a:t>
            </a:r>
          </a:p>
          <a:p>
            <a:endParaRPr lang="en-CA" dirty="0"/>
          </a:p>
          <a:p>
            <a:endParaRPr lang="en-CA" dirty="0"/>
          </a:p>
          <a:p>
            <a:r>
              <a:rPr lang="en-CA" dirty="0"/>
              <a:t>Chronic oxidative stress can promote disease. Extensive oxidative damage to DNA is likely to cause mutations that may lead to cancer formation. Similarly, oxidative stress can cause extensive cell death in cells of the brain leading to dementia. </a:t>
            </a:r>
            <a:endParaRPr lang="en-CA" b="0" dirty="0"/>
          </a:p>
        </p:txBody>
      </p:sp>
      <p:sp>
        <p:nvSpPr>
          <p:cNvPr id="4" name="Slide Number Placeholder 3"/>
          <p:cNvSpPr>
            <a:spLocks noGrp="1"/>
          </p:cNvSpPr>
          <p:nvPr>
            <p:ph type="sldNum" sz="quarter" idx="10"/>
          </p:nvPr>
        </p:nvSpPr>
        <p:spPr/>
        <p:txBody>
          <a:bodyPr/>
          <a:lstStyle/>
          <a:p>
            <a:fld id="{254511DC-A587-49BE-A5F0-9A9B005D1CD8}" type="slidenum">
              <a:rPr lang="en-CA" smtClean="0"/>
              <a:t>12</a:t>
            </a:fld>
            <a:endParaRPr lang="en-CA"/>
          </a:p>
        </p:txBody>
      </p:sp>
    </p:spTree>
    <p:extLst>
      <p:ext uri="{BB962C8B-B14F-4D97-AF65-F5344CB8AC3E}">
        <p14:creationId xmlns:p14="http://schemas.microsoft.com/office/powerpoint/2010/main" val="1895502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Food derived antioxidants have attracted considerable attention in recent years because some observational studies have shown that persons who consume regular amounts of these molecules in their diet have a reduced risk of developing a range of lifestyle related diseases. </a:t>
            </a:r>
          </a:p>
        </p:txBody>
      </p:sp>
      <p:sp>
        <p:nvSpPr>
          <p:cNvPr id="4" name="Slide Number Placeholder 3"/>
          <p:cNvSpPr>
            <a:spLocks noGrp="1"/>
          </p:cNvSpPr>
          <p:nvPr>
            <p:ph type="sldNum" sz="quarter" idx="10"/>
          </p:nvPr>
        </p:nvSpPr>
        <p:spPr/>
        <p:txBody>
          <a:bodyPr/>
          <a:lstStyle/>
          <a:p>
            <a:fld id="{254511DC-A587-49BE-A5F0-9A9B005D1CD8}" type="slidenum">
              <a:rPr lang="en-CA" smtClean="0"/>
              <a:t>13</a:t>
            </a:fld>
            <a:endParaRPr lang="en-CA"/>
          </a:p>
        </p:txBody>
      </p:sp>
    </p:spTree>
    <p:extLst>
      <p:ext uri="{BB962C8B-B14F-4D97-AF65-F5344CB8AC3E}">
        <p14:creationId xmlns:p14="http://schemas.microsoft.com/office/powerpoint/2010/main" val="375938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14</a:t>
            </a:fld>
            <a:endParaRPr lang="en-CA"/>
          </a:p>
        </p:txBody>
      </p:sp>
    </p:spTree>
    <p:extLst>
      <p:ext uri="{BB962C8B-B14F-4D97-AF65-F5344CB8AC3E}">
        <p14:creationId xmlns:p14="http://schemas.microsoft.com/office/powerpoint/2010/main" val="1303651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54511DC-A587-49BE-A5F0-9A9B005D1CD8}" type="slidenum">
              <a:rPr lang="en-CA" smtClean="0"/>
              <a:t>2</a:t>
            </a:fld>
            <a:endParaRPr lang="en-CA"/>
          </a:p>
        </p:txBody>
      </p:sp>
    </p:spTree>
    <p:extLst>
      <p:ext uri="{BB962C8B-B14F-4D97-AF65-F5344CB8AC3E}">
        <p14:creationId xmlns:p14="http://schemas.microsoft.com/office/powerpoint/2010/main" val="53415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All cells have a membrane made of fat, this is why the kind of fat we eat is so important!</a:t>
            </a:r>
            <a:r>
              <a:rPr lang="en-CA" baseline="0" dirty="0" smtClean="0"/>
              <a:t> It will ultimately go to form our cells!</a:t>
            </a:r>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3</a:t>
            </a:fld>
            <a:endParaRPr lang="en-CA"/>
          </a:p>
        </p:txBody>
      </p:sp>
    </p:spTree>
    <p:extLst>
      <p:ext uri="{BB962C8B-B14F-4D97-AF65-F5344CB8AC3E}">
        <p14:creationId xmlns:p14="http://schemas.microsoft.com/office/powerpoint/2010/main" val="844466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 only are bad fats</a:t>
            </a:r>
            <a:r>
              <a:rPr lang="en-CA" baseline="0" dirty="0" smtClean="0"/>
              <a:t> bad for our heart, epidemiological studies found that diets with high contents of trans and saturated fats adversely affect cognition, and our mental abilities.</a:t>
            </a:r>
          </a:p>
          <a:p>
            <a:endParaRPr lang="en-CA" baseline="0" dirty="0" smtClean="0"/>
          </a:p>
          <a:p>
            <a:r>
              <a:rPr lang="en-CA" baseline="0" dirty="0" smtClean="0"/>
              <a:t>On the other hand, Omega-3 fats are normal constituents of our cell membrane and are essential for normal brain function. Deficiency of omega-3 has been linked to with an increased risk of several mental disorders including ADD/ADHD, dementia and depression – among others. </a:t>
            </a:r>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4</a:t>
            </a:fld>
            <a:endParaRPr lang="en-CA"/>
          </a:p>
        </p:txBody>
      </p:sp>
    </p:spTree>
    <p:extLst>
      <p:ext uri="{BB962C8B-B14F-4D97-AF65-F5344CB8AC3E}">
        <p14:creationId xmlns:p14="http://schemas.microsoft.com/office/powerpoint/2010/main" val="1895502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none of these foods</a:t>
            </a:r>
            <a:r>
              <a:rPr lang="en-CA" baseline="0" dirty="0" smtClean="0"/>
              <a:t> interests you – there are also a variety of Omega-3 supplements on the market. </a:t>
            </a:r>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5</a:t>
            </a:fld>
            <a:endParaRPr lang="en-CA"/>
          </a:p>
        </p:txBody>
      </p:sp>
    </p:spTree>
    <p:extLst>
      <p:ext uri="{BB962C8B-B14F-4D97-AF65-F5344CB8AC3E}">
        <p14:creationId xmlns:p14="http://schemas.microsoft.com/office/powerpoint/2010/main" val="1727606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254511DC-A587-49BE-A5F0-9A9B005D1CD8}" type="slidenum">
              <a:rPr lang="en-CA" smtClean="0"/>
              <a:t>6</a:t>
            </a:fld>
            <a:endParaRPr lang="en-CA"/>
          </a:p>
        </p:txBody>
      </p:sp>
    </p:spTree>
    <p:extLst>
      <p:ext uri="{BB962C8B-B14F-4D97-AF65-F5344CB8AC3E}">
        <p14:creationId xmlns:p14="http://schemas.microsoft.com/office/powerpoint/2010/main" val="1153617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brain uses up 20 percent of the body's energy, a fair amount of which goes to keeping neurons functioning properly</a:t>
            </a:r>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7</a:t>
            </a:fld>
            <a:endParaRPr lang="en-CA"/>
          </a:p>
        </p:txBody>
      </p:sp>
    </p:spTree>
    <p:extLst>
      <p:ext uri="{BB962C8B-B14F-4D97-AF65-F5344CB8AC3E}">
        <p14:creationId xmlns:p14="http://schemas.microsoft.com/office/powerpoint/2010/main" val="84446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Energy</a:t>
            </a:r>
            <a:r>
              <a:rPr lang="en-CA" baseline="0" dirty="0" smtClean="0"/>
              <a:t> from carbohydrates is better utilized by our by our body compared to protein or fat. When there is no carbohydrate available, our body will use fat (and then protein) for energy, but our brain won’t. </a:t>
            </a:r>
          </a:p>
          <a:p>
            <a:endParaRPr lang="en-CA" dirty="0"/>
          </a:p>
          <a:p>
            <a:r>
              <a:rPr lang="en-CA" dirty="0"/>
              <a:t>Complex carbohydrates are like time-release capsules of energy. Simple, or refined, carbohydrates are more like an injection of energy.</a:t>
            </a:r>
          </a:p>
          <a:p>
            <a:r>
              <a:rPr lang="en-CA" dirty="0"/>
              <a:t> </a:t>
            </a:r>
          </a:p>
          <a:p>
            <a:r>
              <a:rPr lang="en-CA" dirty="0"/>
              <a:t>There is a fine line though. Too much sugar or refined carbohydrates at one time OR not enough carbohydrate, can actually deprive your brain of glucose – depleting its energy supply and compromising your brain's power to concentrate, remember, and learn. Mental activity requires a lot of energy. </a:t>
            </a:r>
            <a:endParaRPr lang="en-CA" baseline="0" dirty="0" smtClean="0"/>
          </a:p>
          <a:p>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8</a:t>
            </a:fld>
            <a:endParaRPr lang="en-CA"/>
          </a:p>
        </p:txBody>
      </p:sp>
    </p:spTree>
    <p:extLst>
      <p:ext uri="{BB962C8B-B14F-4D97-AF65-F5344CB8AC3E}">
        <p14:creationId xmlns:p14="http://schemas.microsoft.com/office/powerpoint/2010/main" val="189550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Simple carbohydrates</a:t>
            </a:r>
            <a:r>
              <a:rPr lang="en-CA" baseline="0" dirty="0" smtClean="0"/>
              <a:t> are found in a lot of processed foods. Check the label for the amount sugars in the product you are buying. If the majority of the carbohydrates come from sugar, then it’s a simple carbohydrate.</a:t>
            </a:r>
          </a:p>
          <a:p>
            <a:endParaRPr lang="en-CA" baseline="0" dirty="0" smtClean="0"/>
          </a:p>
          <a:p>
            <a:r>
              <a:rPr lang="en-CA" baseline="0" dirty="0" smtClean="0"/>
              <a:t>Complex carbohydrates have more fibre in them. In order to be a good source of fibre, the product must contain more than 2g/serving. </a:t>
            </a:r>
            <a:endParaRPr lang="en-CA" dirty="0"/>
          </a:p>
        </p:txBody>
      </p:sp>
      <p:sp>
        <p:nvSpPr>
          <p:cNvPr id="4" name="Slide Number Placeholder 3"/>
          <p:cNvSpPr>
            <a:spLocks noGrp="1"/>
          </p:cNvSpPr>
          <p:nvPr>
            <p:ph type="sldNum" sz="quarter" idx="10"/>
          </p:nvPr>
        </p:nvSpPr>
        <p:spPr/>
        <p:txBody>
          <a:bodyPr/>
          <a:lstStyle/>
          <a:p>
            <a:fld id="{254511DC-A587-49BE-A5F0-9A9B005D1CD8}" type="slidenum">
              <a:rPr lang="en-CA" smtClean="0"/>
              <a:t>9</a:t>
            </a:fld>
            <a:endParaRPr lang="en-CA"/>
          </a:p>
        </p:txBody>
      </p:sp>
    </p:spTree>
    <p:extLst>
      <p:ext uri="{BB962C8B-B14F-4D97-AF65-F5344CB8AC3E}">
        <p14:creationId xmlns:p14="http://schemas.microsoft.com/office/powerpoint/2010/main" val="3772858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882212-BA71-4120-83EB-EF292202C508}" type="datetimeFigureOut">
              <a:rPr lang="en-CA" smtClean="0"/>
              <a:t>07/10/2013</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ADECCE-E9A7-4594-AB07-4AF9B390E7DC}"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6ADECCE-E9A7-4594-AB07-4AF9B390E7DC}"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6ADECCE-E9A7-4594-AB07-4AF9B390E7DC}"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6ADECCE-E9A7-4594-AB07-4AF9B390E7DC}"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6ADECCE-E9A7-4594-AB07-4AF9B390E7DC}"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6ADECCE-E9A7-4594-AB07-4AF9B390E7DC}"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B6ADECCE-E9A7-4594-AB07-4AF9B390E7DC}"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B6ADECCE-E9A7-4594-AB07-4AF9B390E7DC}"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882212-BA71-4120-83EB-EF292202C508}" type="datetimeFigureOut">
              <a:rPr lang="en-CA" smtClean="0"/>
              <a:t>07/10/2013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B6ADECCE-E9A7-4594-AB07-4AF9B390E7DC}" type="slidenum">
              <a:rPr lang="en-CA" smtClean="0"/>
              <a:t>‹#›</a:t>
            </a:fld>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882212-BA71-4120-83EB-EF292202C508}" type="datetimeFigureOut">
              <a:rPr lang="en-CA" smtClean="0"/>
              <a:t>07/10/2013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6ADECCE-E9A7-4594-AB07-4AF9B390E7DC}"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882212-BA71-4120-83EB-EF292202C508}" type="datetimeFigureOut">
              <a:rPr lang="en-CA" smtClean="0"/>
              <a:t>07/10/2013</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ADECCE-E9A7-4594-AB07-4AF9B390E7DC}"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882212-BA71-4120-83EB-EF292202C508}" type="datetimeFigureOut">
              <a:rPr lang="en-CA" smtClean="0"/>
              <a:t>07/10/2013</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ADECCE-E9A7-4594-AB07-4AF9B390E7DC}"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mailto:donnelly.sellers@uleth.ca" TargetMode="Externa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CA" dirty="0" smtClean="0"/>
              <a:t>U of L Wellness Lunch &amp; Learn</a:t>
            </a:r>
            <a:endParaRPr lang="en-CA" dirty="0"/>
          </a:p>
        </p:txBody>
      </p:sp>
      <p:sp>
        <p:nvSpPr>
          <p:cNvPr id="3" name="Subtitle 2"/>
          <p:cNvSpPr>
            <a:spLocks noGrp="1"/>
          </p:cNvSpPr>
          <p:nvPr>
            <p:ph type="subTitle" idx="1"/>
          </p:nvPr>
        </p:nvSpPr>
        <p:spPr/>
        <p:txBody>
          <a:bodyPr>
            <a:normAutofit/>
          </a:bodyPr>
          <a:lstStyle/>
          <a:p>
            <a:pPr algn="ctr"/>
            <a:r>
              <a:rPr lang="en-CA" sz="5400" dirty="0" smtClean="0">
                <a:solidFill>
                  <a:schemeClr val="bg2">
                    <a:lumMod val="50000"/>
                  </a:schemeClr>
                </a:solidFill>
                <a:effectLst>
                  <a:outerShdw blurRad="38100" dist="38100" dir="2700000" algn="tl">
                    <a:srgbClr val="000000">
                      <a:alpha val="43137"/>
                    </a:srgbClr>
                  </a:outerShdw>
                </a:effectLst>
              </a:rPr>
              <a:t>The Hungry Brain!</a:t>
            </a:r>
            <a:endParaRPr lang="en-CA" sz="5400" dirty="0">
              <a:solidFill>
                <a:schemeClr val="bg2">
                  <a:lumMod val="50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738187"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nnelly.sellers\AppData\Local\Microsoft\Windows\Temporary Internet Files\Content.IE5\KBBJLXH9\MC900234543[1].wmf"/>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909" y="4941168"/>
            <a:ext cx="1563763" cy="1871980"/>
          </a:xfrm>
          <a:prstGeom prst="rect">
            <a:avLst/>
          </a:prstGeom>
          <a:noFill/>
          <a:effectLst>
            <a:glow rad="139700">
              <a:schemeClr val="bg2">
                <a:lumMod val="25000"/>
                <a:alpha val="40000"/>
              </a:schemeClr>
            </a:glow>
          </a:effectLst>
          <a:extLst>
            <a:ext uri="{909E8E84-426E-40DD-AFC4-6F175D3DCCD1}">
              <a14:hiddenFill xmlns:a14="http://schemas.microsoft.com/office/drawing/2010/main">
                <a:solidFill>
                  <a:srgbClr val="FFFFFF"/>
                </a:solidFill>
              </a14:hiddenFill>
            </a:ext>
          </a:extLst>
        </p:spPr>
      </p:pic>
      <p:sp>
        <p:nvSpPr>
          <p:cNvPr id="5" name="Oval Callout 4"/>
          <p:cNvSpPr/>
          <p:nvPr/>
        </p:nvSpPr>
        <p:spPr>
          <a:xfrm>
            <a:off x="1475656" y="4581128"/>
            <a:ext cx="1872208" cy="1080120"/>
          </a:xfrm>
          <a:prstGeom prst="wedgeEllipseCallout">
            <a:avLst>
              <a:gd name="adj1" fmla="val -50394"/>
              <a:gd name="adj2" fmla="val 6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619672" y="4828800"/>
            <a:ext cx="1584176" cy="584775"/>
          </a:xfrm>
          <a:prstGeom prst="rect">
            <a:avLst/>
          </a:prstGeom>
          <a:noFill/>
        </p:spPr>
        <p:txBody>
          <a:bodyPr wrap="square" rtlCol="0">
            <a:spAutoFit/>
          </a:bodyPr>
          <a:lstStyle/>
          <a:p>
            <a:r>
              <a:rPr lang="en-CA" sz="1600" dirty="0" smtClean="0">
                <a:latin typeface="Cooper Black" pitchFamily="18" charset="0"/>
              </a:rPr>
              <a:t>Om nom nom nom nom…..</a:t>
            </a:r>
            <a:endParaRPr lang="en-CA" sz="1600" dirty="0">
              <a:latin typeface="Cooper Black" pitchFamily="18" charset="0"/>
            </a:endParaRPr>
          </a:p>
        </p:txBody>
      </p:sp>
    </p:spTree>
    <p:extLst>
      <p:ext uri="{BB962C8B-B14F-4D97-AF65-F5344CB8AC3E}">
        <p14:creationId xmlns:p14="http://schemas.microsoft.com/office/powerpoint/2010/main" val="287222842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4400" dirty="0" smtClean="0"/>
              <a:t>A free radical is…</a:t>
            </a:r>
          </a:p>
          <a:p>
            <a:pPr marL="850392" lvl="1" indent="-457200">
              <a:buFont typeface="+mj-lt"/>
              <a:buAutoNum type="alphaLcParenR"/>
            </a:pPr>
            <a:r>
              <a:rPr lang="en-CA" sz="4400" dirty="0" smtClean="0"/>
              <a:t>A peaceful protestor</a:t>
            </a:r>
          </a:p>
          <a:p>
            <a:pPr marL="850392" lvl="1" indent="-457200">
              <a:buFont typeface="+mj-lt"/>
              <a:buAutoNum type="alphaLcParenR"/>
            </a:pPr>
            <a:r>
              <a:rPr lang="en-CA" sz="4400" dirty="0" smtClean="0"/>
              <a:t>An antioxidant</a:t>
            </a:r>
          </a:p>
          <a:p>
            <a:pPr marL="850392" lvl="1" indent="-457200">
              <a:buFont typeface="+mj-lt"/>
              <a:buAutoNum type="alphaLcParenR"/>
            </a:pPr>
            <a:r>
              <a:rPr lang="en-CA" sz="4400" dirty="0" smtClean="0"/>
              <a:t>A potentially damaging molecule </a:t>
            </a:r>
          </a:p>
          <a:p>
            <a:pPr marL="850392" lvl="1" indent="-457200">
              <a:buFont typeface="+mj-lt"/>
              <a:buAutoNum type="alphaLcParenR"/>
            </a:pPr>
            <a:r>
              <a:rPr lang="en-CA" sz="4400" dirty="0" smtClean="0"/>
              <a:t>A form of vitamin</a:t>
            </a:r>
            <a:endParaRPr lang="en-CA" sz="4400" dirty="0"/>
          </a:p>
        </p:txBody>
      </p:sp>
      <p:sp>
        <p:nvSpPr>
          <p:cNvPr id="3" name="Title 2"/>
          <p:cNvSpPr>
            <a:spLocks noGrp="1"/>
          </p:cNvSpPr>
          <p:nvPr>
            <p:ph type="title"/>
          </p:nvPr>
        </p:nvSpPr>
        <p:spPr/>
        <p:txBody>
          <a:bodyPr/>
          <a:lstStyle/>
          <a:p>
            <a:r>
              <a:rPr lang="en-CA" dirty="0" smtClean="0"/>
              <a:t>Pop Quiz!</a:t>
            </a:r>
            <a:endParaRPr lang="en-CA" dirty="0"/>
          </a:p>
        </p:txBody>
      </p:sp>
    </p:spTree>
    <p:extLst>
      <p:ext uri="{BB962C8B-B14F-4D97-AF65-F5344CB8AC3E}">
        <p14:creationId xmlns:p14="http://schemas.microsoft.com/office/powerpoint/2010/main" val="310192374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donnelly.sellers\AppData\Local\Microsoft\Windows\Temporary Internet Files\Content.IE5\J1QF21JQ\MC900311198[1].wmf"/>
          <p:cNvPicPr>
            <a:picLocks noChangeAspect="1" noChangeArrowheads="1"/>
          </p:cNvPicPr>
          <p:nvPr/>
        </p:nvPicPr>
        <p:blipFill>
          <a:blip r:embed="rId3" cstate="print">
            <a:duotone>
              <a:schemeClr val="accent1">
                <a:shade val="45000"/>
                <a:satMod val="135000"/>
              </a:schemeClr>
              <a:prstClr val="white"/>
            </a:duotone>
            <a:lum bright="14000" contrast="-39000"/>
            <a:extLst>
              <a:ext uri="{28A0092B-C50C-407E-A947-70E740481C1C}">
                <a14:useLocalDpi xmlns:a14="http://schemas.microsoft.com/office/drawing/2010/main" val="0"/>
              </a:ext>
            </a:extLst>
          </a:blip>
          <a:srcRect/>
          <a:stretch>
            <a:fillRect/>
          </a:stretch>
        </p:blipFill>
        <p:spPr bwMode="auto">
          <a:xfrm>
            <a:off x="2627784" y="1916832"/>
            <a:ext cx="4571334" cy="396044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a:bodyPr>
          <a:lstStyle/>
          <a:p>
            <a:pPr algn="ctr"/>
            <a:endParaRPr lang="en-CA" sz="6000" dirty="0" smtClean="0"/>
          </a:p>
          <a:p>
            <a:pPr algn="ctr"/>
            <a:r>
              <a:rPr lang="en-CA" sz="6000" dirty="0" smtClean="0"/>
              <a:t>A </a:t>
            </a:r>
            <a:r>
              <a:rPr lang="en-CA" sz="6000" dirty="0"/>
              <a:t>potentially damaging molecule</a:t>
            </a:r>
          </a:p>
        </p:txBody>
      </p:sp>
      <p:sp>
        <p:nvSpPr>
          <p:cNvPr id="3" name="Title 2"/>
          <p:cNvSpPr>
            <a:spLocks noGrp="1"/>
          </p:cNvSpPr>
          <p:nvPr>
            <p:ph type="title"/>
          </p:nvPr>
        </p:nvSpPr>
        <p:spPr/>
        <p:txBody>
          <a:bodyPr/>
          <a:lstStyle/>
          <a:p>
            <a:r>
              <a:rPr lang="en-CA" dirty="0" smtClean="0"/>
              <a:t>…and the answer is!</a:t>
            </a:r>
            <a:endParaRPr lang="en-CA" dirty="0"/>
          </a:p>
        </p:txBody>
      </p:sp>
    </p:spTree>
    <p:extLst>
      <p:ext uri="{BB962C8B-B14F-4D97-AF65-F5344CB8AC3E}">
        <p14:creationId xmlns:p14="http://schemas.microsoft.com/office/powerpoint/2010/main" val="12891163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3200" dirty="0" smtClean="0"/>
              <a:t>We are exposed to free radicals in a variety of different ways</a:t>
            </a:r>
          </a:p>
          <a:p>
            <a:pPr marL="109728" indent="0">
              <a:buNone/>
            </a:pPr>
            <a:endParaRPr lang="en-CA" sz="3200" dirty="0" smtClean="0"/>
          </a:p>
          <a:p>
            <a:r>
              <a:rPr lang="en-CA" sz="3200" dirty="0" smtClean="0"/>
              <a:t>Our bodies constantly defend against free radicals</a:t>
            </a:r>
          </a:p>
          <a:p>
            <a:pPr marL="109728" indent="0">
              <a:buNone/>
            </a:pPr>
            <a:endParaRPr lang="en-CA" sz="3200" dirty="0" smtClean="0"/>
          </a:p>
          <a:p>
            <a:r>
              <a:rPr lang="en-CA" sz="3200" dirty="0" smtClean="0"/>
              <a:t>Oxidative stress occurs when the free radicals exceed the body’s capacity to neutralize them</a:t>
            </a:r>
          </a:p>
          <a:p>
            <a:pPr marL="109728" indent="0">
              <a:buNone/>
            </a:pPr>
            <a:endParaRPr lang="en-CA" sz="3600" dirty="0" smtClean="0"/>
          </a:p>
          <a:p>
            <a:pPr lvl="1"/>
            <a:endParaRPr lang="en-CA" sz="2800" dirty="0" smtClean="0"/>
          </a:p>
          <a:p>
            <a:pPr marL="109728" indent="0">
              <a:buNone/>
            </a:pPr>
            <a:endParaRPr lang="en-CA" sz="3600" dirty="0" smtClean="0"/>
          </a:p>
          <a:p>
            <a:pPr marL="109728" indent="0">
              <a:buNone/>
            </a:pPr>
            <a:endParaRPr lang="en-CA" sz="2800" dirty="0" smtClean="0"/>
          </a:p>
          <a:p>
            <a:endParaRPr lang="en-CA" sz="2800" dirty="0" smtClean="0"/>
          </a:p>
        </p:txBody>
      </p:sp>
      <p:sp>
        <p:nvSpPr>
          <p:cNvPr id="3" name="Title 2"/>
          <p:cNvSpPr>
            <a:spLocks noGrp="1"/>
          </p:cNvSpPr>
          <p:nvPr>
            <p:ph type="title"/>
          </p:nvPr>
        </p:nvSpPr>
        <p:spPr/>
        <p:txBody>
          <a:bodyPr/>
          <a:lstStyle/>
          <a:p>
            <a:r>
              <a:rPr lang="en-CA" dirty="0" smtClean="0"/>
              <a:t>Free Radicals and the Brain</a:t>
            </a:r>
            <a:endParaRPr lang="en-CA" dirty="0"/>
          </a:p>
        </p:txBody>
      </p:sp>
    </p:spTree>
    <p:extLst>
      <p:ext uri="{BB962C8B-B14F-4D97-AF65-F5344CB8AC3E}">
        <p14:creationId xmlns:p14="http://schemas.microsoft.com/office/powerpoint/2010/main" val="71153422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Vitamin C</a:t>
            </a:r>
          </a:p>
          <a:p>
            <a:pPr lvl="1"/>
            <a:r>
              <a:rPr lang="en-CA" dirty="0" smtClean="0"/>
              <a:t>Citrus fruits, berries, dark green vegetables, peppers, tomatoes</a:t>
            </a:r>
          </a:p>
          <a:p>
            <a:r>
              <a:rPr lang="en-CA" dirty="0" smtClean="0"/>
              <a:t>Vitamin E</a:t>
            </a:r>
          </a:p>
          <a:p>
            <a:pPr lvl="1"/>
            <a:r>
              <a:rPr lang="en-CA" dirty="0" smtClean="0"/>
              <a:t>Vegetable oils, nuts and nut butters, whole grains</a:t>
            </a:r>
          </a:p>
          <a:p>
            <a:r>
              <a:rPr lang="en-CA" dirty="0" smtClean="0"/>
              <a:t>Selenium</a:t>
            </a:r>
          </a:p>
          <a:p>
            <a:pPr lvl="1"/>
            <a:r>
              <a:rPr lang="en-CA" dirty="0" smtClean="0"/>
              <a:t>Brazil nuts, oatmeal, brown rice, eggs, onions, seafood</a:t>
            </a:r>
          </a:p>
          <a:p>
            <a:r>
              <a:rPr lang="en-CA" dirty="0" smtClean="0"/>
              <a:t>Beta Carotene</a:t>
            </a:r>
          </a:p>
          <a:p>
            <a:pPr lvl="1"/>
            <a:r>
              <a:rPr lang="en-CA" dirty="0" smtClean="0"/>
              <a:t>Dark orange and red fruits and vegetables</a:t>
            </a:r>
          </a:p>
        </p:txBody>
      </p:sp>
      <p:sp>
        <p:nvSpPr>
          <p:cNvPr id="3" name="Title 2"/>
          <p:cNvSpPr>
            <a:spLocks noGrp="1"/>
          </p:cNvSpPr>
          <p:nvPr>
            <p:ph type="title"/>
          </p:nvPr>
        </p:nvSpPr>
        <p:spPr/>
        <p:txBody>
          <a:bodyPr/>
          <a:lstStyle/>
          <a:p>
            <a:r>
              <a:rPr lang="en-CA" dirty="0" smtClean="0"/>
              <a:t>Antioxidants in Food</a:t>
            </a:r>
            <a:endParaRPr lang="en-CA" dirty="0"/>
          </a:p>
        </p:txBody>
      </p:sp>
    </p:spTree>
    <p:extLst>
      <p:ext uri="{BB962C8B-B14F-4D97-AF65-F5344CB8AC3E}">
        <p14:creationId xmlns:p14="http://schemas.microsoft.com/office/powerpoint/2010/main" val="332846694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844824"/>
            <a:ext cx="7776864" cy="1440160"/>
          </a:xfrm>
        </p:spPr>
        <p:txBody>
          <a:bodyPr>
            <a:normAutofit lnSpcReduction="10000"/>
          </a:bodyPr>
          <a:lstStyle/>
          <a:p>
            <a:pPr algn="ctr"/>
            <a:r>
              <a:rPr lang="en-CA" sz="9600" dirty="0" smtClean="0">
                <a:solidFill>
                  <a:schemeClr val="bg2">
                    <a:lumMod val="50000"/>
                  </a:schemeClr>
                </a:solidFill>
                <a:effectLst>
                  <a:outerShdw blurRad="38100" dist="38100" dir="2700000" algn="tl">
                    <a:srgbClr val="000000">
                      <a:alpha val="43137"/>
                    </a:srgbClr>
                  </a:outerShdw>
                </a:effectLst>
              </a:rPr>
              <a:t>Questions?</a:t>
            </a:r>
            <a:endParaRPr lang="en-CA" sz="9600" dirty="0">
              <a:solidFill>
                <a:schemeClr val="bg2">
                  <a:lumMod val="50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738187"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nnelly.sellers\AppData\Local\Microsoft\Windows\Temporary Internet Files\Content.IE5\KBBJLXH9\MC900234543[1].wmf"/>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909" y="4941168"/>
            <a:ext cx="1563763" cy="1871980"/>
          </a:xfrm>
          <a:prstGeom prst="rect">
            <a:avLst/>
          </a:prstGeom>
          <a:noFill/>
          <a:effectLst>
            <a:glow rad="139700">
              <a:schemeClr val="bg2">
                <a:lumMod val="25000"/>
                <a:alpha val="40000"/>
              </a:schemeClr>
            </a:glow>
          </a:effectLst>
          <a:extLst>
            <a:ext uri="{909E8E84-426E-40DD-AFC4-6F175D3DCCD1}">
              <a14:hiddenFill xmlns:a14="http://schemas.microsoft.com/office/drawing/2010/main">
                <a:solidFill>
                  <a:srgbClr val="FFFFFF"/>
                </a:solidFill>
              </a14:hiddenFill>
            </a:ext>
          </a:extLst>
        </p:spPr>
      </p:pic>
      <p:sp>
        <p:nvSpPr>
          <p:cNvPr id="5" name="Oval Callout 4"/>
          <p:cNvSpPr/>
          <p:nvPr/>
        </p:nvSpPr>
        <p:spPr>
          <a:xfrm>
            <a:off x="1475656" y="4581128"/>
            <a:ext cx="1872208" cy="1080120"/>
          </a:xfrm>
          <a:prstGeom prst="wedgeEllipseCallout">
            <a:avLst>
              <a:gd name="adj1" fmla="val -50394"/>
              <a:gd name="adj2" fmla="val 66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1619672" y="4828800"/>
            <a:ext cx="1584176" cy="584775"/>
          </a:xfrm>
          <a:prstGeom prst="rect">
            <a:avLst/>
          </a:prstGeom>
          <a:noFill/>
        </p:spPr>
        <p:txBody>
          <a:bodyPr wrap="square" rtlCol="0">
            <a:spAutoFit/>
          </a:bodyPr>
          <a:lstStyle/>
          <a:p>
            <a:r>
              <a:rPr lang="en-CA" sz="1600" dirty="0" smtClean="0">
                <a:latin typeface="Cooper Black" pitchFamily="18" charset="0"/>
              </a:rPr>
              <a:t>Om nom nom nom nom…..</a:t>
            </a:r>
            <a:endParaRPr lang="en-CA" sz="1600" dirty="0">
              <a:latin typeface="Cooper Black" pitchFamily="18" charset="0"/>
            </a:endParaRPr>
          </a:p>
        </p:txBody>
      </p:sp>
      <p:sp>
        <p:nvSpPr>
          <p:cNvPr id="2" name="TextBox 1"/>
          <p:cNvSpPr txBox="1"/>
          <p:nvPr/>
        </p:nvSpPr>
        <p:spPr>
          <a:xfrm>
            <a:off x="2339752" y="3501008"/>
            <a:ext cx="4680520" cy="1200329"/>
          </a:xfrm>
          <a:prstGeom prst="rect">
            <a:avLst/>
          </a:prstGeom>
          <a:noFill/>
        </p:spPr>
        <p:txBody>
          <a:bodyPr wrap="square" rtlCol="0">
            <a:spAutoFit/>
          </a:bodyPr>
          <a:lstStyle/>
          <a:p>
            <a:pPr algn="ctr"/>
            <a:r>
              <a:rPr lang="en-CA" dirty="0" smtClean="0"/>
              <a:t>Donnelly Sellers, RD</a:t>
            </a:r>
          </a:p>
          <a:p>
            <a:pPr algn="ctr"/>
            <a:r>
              <a:rPr lang="en-CA" dirty="0" smtClean="0"/>
              <a:t>University of </a:t>
            </a:r>
            <a:r>
              <a:rPr lang="en-CA" dirty="0" err="1" smtClean="0"/>
              <a:t>Lethbridge</a:t>
            </a:r>
            <a:r>
              <a:rPr lang="en-CA" dirty="0" smtClean="0"/>
              <a:t> Health Centre</a:t>
            </a:r>
          </a:p>
          <a:p>
            <a:pPr algn="ctr"/>
            <a:r>
              <a:rPr lang="en-CA" dirty="0" smtClean="0"/>
              <a:t>Ext. 2484</a:t>
            </a:r>
          </a:p>
          <a:p>
            <a:pPr algn="ctr"/>
            <a:r>
              <a:rPr lang="en-CA" dirty="0" smtClean="0">
                <a:solidFill>
                  <a:schemeClr val="bg2">
                    <a:lumMod val="50000"/>
                  </a:schemeClr>
                </a:solidFill>
                <a:hlinkClick r:id="rId5"/>
              </a:rPr>
              <a:t>donnelly.sellers@uleth.ca</a:t>
            </a:r>
            <a:endParaRPr lang="en-CA" dirty="0">
              <a:solidFill>
                <a:schemeClr val="bg2">
                  <a:lumMod val="50000"/>
                </a:schemeClr>
              </a:solidFill>
            </a:endParaRPr>
          </a:p>
        </p:txBody>
      </p:sp>
    </p:spTree>
    <p:extLst>
      <p:ext uri="{BB962C8B-B14F-4D97-AF65-F5344CB8AC3E}">
        <p14:creationId xmlns:p14="http://schemas.microsoft.com/office/powerpoint/2010/main" val="5608176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4400" dirty="0" smtClean="0"/>
              <a:t>Your brain is 70% …</a:t>
            </a:r>
          </a:p>
          <a:p>
            <a:pPr marL="850392" lvl="1" indent="-457200">
              <a:buFont typeface="+mj-lt"/>
              <a:buAutoNum type="alphaLcParenR"/>
            </a:pPr>
            <a:r>
              <a:rPr lang="en-CA" sz="4400" dirty="0" smtClean="0"/>
              <a:t>Carbohydrate</a:t>
            </a:r>
          </a:p>
          <a:p>
            <a:pPr marL="850392" lvl="1" indent="-457200">
              <a:buFont typeface="+mj-lt"/>
              <a:buAutoNum type="alphaLcParenR"/>
            </a:pPr>
            <a:r>
              <a:rPr lang="en-CA" sz="4400" dirty="0" smtClean="0"/>
              <a:t>Fat</a:t>
            </a:r>
          </a:p>
          <a:p>
            <a:pPr marL="850392" lvl="1" indent="-457200">
              <a:buFont typeface="+mj-lt"/>
              <a:buAutoNum type="alphaLcParenR"/>
            </a:pPr>
            <a:r>
              <a:rPr lang="en-CA" sz="4400" dirty="0" smtClean="0"/>
              <a:t>Water</a:t>
            </a:r>
          </a:p>
          <a:p>
            <a:pPr marL="850392" lvl="1" indent="-457200">
              <a:buFont typeface="+mj-lt"/>
              <a:buAutoNum type="alphaLcParenR"/>
            </a:pPr>
            <a:r>
              <a:rPr lang="en-CA" sz="4400" dirty="0" smtClean="0"/>
              <a:t>Protein</a:t>
            </a:r>
            <a:endParaRPr lang="en-CA" sz="4400" dirty="0"/>
          </a:p>
        </p:txBody>
      </p:sp>
      <p:sp>
        <p:nvSpPr>
          <p:cNvPr id="3" name="Title 2"/>
          <p:cNvSpPr>
            <a:spLocks noGrp="1"/>
          </p:cNvSpPr>
          <p:nvPr>
            <p:ph type="title"/>
          </p:nvPr>
        </p:nvSpPr>
        <p:spPr/>
        <p:txBody>
          <a:bodyPr/>
          <a:lstStyle/>
          <a:p>
            <a:r>
              <a:rPr lang="en-CA" dirty="0" smtClean="0"/>
              <a:t>Pop Quiz!</a:t>
            </a:r>
            <a:endParaRPr lang="en-CA" dirty="0"/>
          </a:p>
        </p:txBody>
      </p:sp>
    </p:spTree>
    <p:extLst>
      <p:ext uri="{BB962C8B-B14F-4D97-AF65-F5344CB8AC3E}">
        <p14:creationId xmlns:p14="http://schemas.microsoft.com/office/powerpoint/2010/main" val="140148215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onnelly.sellers\AppData\Local\Microsoft\Windows\Temporary Internet Files\Content.IE5\4QW8MXRV\MP90039022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556792"/>
            <a:ext cx="5652964" cy="40324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a:bodyPr>
          <a:lstStyle/>
          <a:p>
            <a:pPr marL="109728" indent="0" algn="ctr">
              <a:buNone/>
            </a:pPr>
            <a:endParaRPr lang="en-CA" sz="8800" dirty="0" smtClean="0"/>
          </a:p>
          <a:p>
            <a:pPr algn="ctr"/>
            <a:r>
              <a:rPr lang="en-CA" sz="8800" dirty="0" smtClean="0"/>
              <a:t>Fat!</a:t>
            </a:r>
            <a:endParaRPr lang="en-CA" sz="8800" dirty="0"/>
          </a:p>
        </p:txBody>
      </p:sp>
      <p:sp>
        <p:nvSpPr>
          <p:cNvPr id="3" name="Title 2"/>
          <p:cNvSpPr>
            <a:spLocks noGrp="1"/>
          </p:cNvSpPr>
          <p:nvPr>
            <p:ph type="title"/>
          </p:nvPr>
        </p:nvSpPr>
        <p:spPr/>
        <p:txBody>
          <a:bodyPr/>
          <a:lstStyle/>
          <a:p>
            <a:r>
              <a:rPr lang="en-CA" dirty="0" smtClean="0"/>
              <a:t>…and the answer is!</a:t>
            </a:r>
            <a:endParaRPr lang="en-CA" dirty="0"/>
          </a:p>
        </p:txBody>
      </p:sp>
    </p:spTree>
    <p:extLst>
      <p:ext uri="{BB962C8B-B14F-4D97-AF65-F5344CB8AC3E}">
        <p14:creationId xmlns:p14="http://schemas.microsoft.com/office/powerpoint/2010/main" val="13554426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3600" dirty="0" smtClean="0"/>
              <a:t>Four types of fat:</a:t>
            </a:r>
          </a:p>
          <a:p>
            <a:pPr lvl="1"/>
            <a:r>
              <a:rPr lang="en-CA" sz="3200" dirty="0" smtClean="0"/>
              <a:t>Bad fat</a:t>
            </a:r>
          </a:p>
          <a:p>
            <a:pPr lvl="2"/>
            <a:r>
              <a:rPr lang="en-CA" sz="2800" dirty="0" smtClean="0"/>
              <a:t>Trans fat</a:t>
            </a:r>
          </a:p>
          <a:p>
            <a:pPr lvl="2"/>
            <a:r>
              <a:rPr lang="en-CA" sz="2800" dirty="0" smtClean="0"/>
              <a:t>Saturated fat</a:t>
            </a:r>
          </a:p>
          <a:p>
            <a:pPr lvl="1"/>
            <a:r>
              <a:rPr lang="en-CA" sz="3200" dirty="0" smtClean="0"/>
              <a:t>Good fat</a:t>
            </a:r>
          </a:p>
          <a:p>
            <a:pPr lvl="2"/>
            <a:r>
              <a:rPr lang="en-CA" sz="2800" dirty="0" smtClean="0"/>
              <a:t>Monounsaturated fat</a:t>
            </a:r>
          </a:p>
          <a:p>
            <a:pPr lvl="2"/>
            <a:r>
              <a:rPr lang="en-CA" sz="2800" dirty="0" smtClean="0"/>
              <a:t>Polyunsaturated fat</a:t>
            </a:r>
          </a:p>
          <a:p>
            <a:pPr lvl="3"/>
            <a:r>
              <a:rPr lang="en-CA" sz="2600" dirty="0" smtClean="0"/>
              <a:t>Omega-3 Unsaturated Fat (ALA, DHA &amp; EPA)</a:t>
            </a:r>
          </a:p>
        </p:txBody>
      </p:sp>
      <p:sp>
        <p:nvSpPr>
          <p:cNvPr id="3" name="Title 2"/>
          <p:cNvSpPr>
            <a:spLocks noGrp="1"/>
          </p:cNvSpPr>
          <p:nvPr>
            <p:ph type="title"/>
          </p:nvPr>
        </p:nvSpPr>
        <p:spPr/>
        <p:txBody>
          <a:bodyPr/>
          <a:lstStyle/>
          <a:p>
            <a:r>
              <a:rPr lang="en-CA" dirty="0" smtClean="0"/>
              <a:t>Fat and the Brain</a:t>
            </a:r>
            <a:endParaRPr lang="en-CA" dirty="0"/>
          </a:p>
        </p:txBody>
      </p:sp>
    </p:spTree>
    <p:extLst>
      <p:ext uri="{BB962C8B-B14F-4D97-AF65-F5344CB8AC3E}">
        <p14:creationId xmlns:p14="http://schemas.microsoft.com/office/powerpoint/2010/main" val="330398999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Fatty fish (EPA/DHA)</a:t>
            </a:r>
          </a:p>
          <a:p>
            <a:pPr lvl="1"/>
            <a:r>
              <a:rPr lang="en-CA" dirty="0" smtClean="0"/>
              <a:t>Salmon, trout, tuna, whitefish, sardines</a:t>
            </a:r>
          </a:p>
          <a:p>
            <a:r>
              <a:rPr lang="en-CA" dirty="0" smtClean="0"/>
              <a:t>Flaxseed (ALA)</a:t>
            </a:r>
          </a:p>
          <a:p>
            <a:r>
              <a:rPr lang="en-CA" dirty="0" smtClean="0"/>
              <a:t>Nuts (ALA)</a:t>
            </a:r>
          </a:p>
          <a:p>
            <a:pPr lvl="1"/>
            <a:r>
              <a:rPr lang="en-CA" dirty="0" smtClean="0"/>
              <a:t>Soy nuts, walnuts, pecans</a:t>
            </a:r>
          </a:p>
          <a:p>
            <a:r>
              <a:rPr lang="en-CA" dirty="0" smtClean="0"/>
              <a:t>Tofu</a:t>
            </a:r>
          </a:p>
          <a:p>
            <a:r>
              <a:rPr lang="en-CA" dirty="0" smtClean="0"/>
              <a:t>Omega-3 Fortified Products</a:t>
            </a:r>
          </a:p>
          <a:p>
            <a:pPr lvl="1"/>
            <a:r>
              <a:rPr lang="en-CA" dirty="0" smtClean="0"/>
              <a:t>Eggs, juice, margarine, milk</a:t>
            </a:r>
          </a:p>
        </p:txBody>
      </p:sp>
      <p:sp>
        <p:nvSpPr>
          <p:cNvPr id="3" name="Title 2"/>
          <p:cNvSpPr>
            <a:spLocks noGrp="1"/>
          </p:cNvSpPr>
          <p:nvPr>
            <p:ph type="title"/>
          </p:nvPr>
        </p:nvSpPr>
        <p:spPr/>
        <p:txBody>
          <a:bodyPr/>
          <a:lstStyle/>
          <a:p>
            <a:r>
              <a:rPr lang="en-CA" dirty="0" smtClean="0"/>
              <a:t>Sources of Omega-3 Fats</a:t>
            </a:r>
            <a:endParaRPr lang="en-CA" dirty="0"/>
          </a:p>
        </p:txBody>
      </p:sp>
    </p:spTree>
    <p:extLst>
      <p:ext uri="{BB962C8B-B14F-4D97-AF65-F5344CB8AC3E}">
        <p14:creationId xmlns:p14="http://schemas.microsoft.com/office/powerpoint/2010/main" val="331576477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4000" dirty="0" smtClean="0"/>
              <a:t>The brain consumes more energy then any other organ.</a:t>
            </a:r>
          </a:p>
          <a:p>
            <a:pPr marL="109728" indent="0">
              <a:buNone/>
            </a:pPr>
            <a:endParaRPr lang="en-CA" sz="4000" dirty="0" smtClean="0"/>
          </a:p>
          <a:p>
            <a:pPr marL="850392" lvl="1" indent="-457200">
              <a:buFont typeface="+mj-lt"/>
              <a:buAutoNum type="alphaLcParenR"/>
            </a:pPr>
            <a:r>
              <a:rPr lang="en-CA" sz="4400" dirty="0" smtClean="0"/>
              <a:t>True</a:t>
            </a:r>
          </a:p>
          <a:p>
            <a:pPr marL="850392" lvl="1" indent="-457200">
              <a:buFont typeface="+mj-lt"/>
              <a:buAutoNum type="alphaLcParenR"/>
            </a:pPr>
            <a:r>
              <a:rPr lang="en-CA" sz="4400" dirty="0" smtClean="0"/>
              <a:t>False</a:t>
            </a:r>
          </a:p>
        </p:txBody>
      </p:sp>
      <p:sp>
        <p:nvSpPr>
          <p:cNvPr id="3" name="Title 2"/>
          <p:cNvSpPr>
            <a:spLocks noGrp="1"/>
          </p:cNvSpPr>
          <p:nvPr>
            <p:ph type="title"/>
          </p:nvPr>
        </p:nvSpPr>
        <p:spPr/>
        <p:txBody>
          <a:bodyPr/>
          <a:lstStyle/>
          <a:p>
            <a:r>
              <a:rPr lang="en-CA" dirty="0" smtClean="0"/>
              <a:t>Pop Quiz!</a:t>
            </a:r>
            <a:endParaRPr lang="en-CA" dirty="0"/>
          </a:p>
        </p:txBody>
      </p:sp>
    </p:spTree>
    <p:extLst>
      <p:ext uri="{BB962C8B-B14F-4D97-AF65-F5344CB8AC3E}">
        <p14:creationId xmlns:p14="http://schemas.microsoft.com/office/powerpoint/2010/main" val="328638480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onnelly.sellers\AppData\Local\Microsoft\Windows\Temporary Internet Files\Content.IE5\J1QF21JQ\MM900234746[1].gif"/>
          <p:cNvPicPr>
            <a:picLocks noChangeAspect="1" noChangeArrowheads="1" noCrop="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harpenSoften amount="25000"/>
                    </a14:imgEffect>
                    <a14:imgEffect>
                      <a14:saturation sat="400000"/>
                    </a14:imgEffect>
                    <a14:imgEffect>
                      <a14:brightnessContrast bright="-14000" contrast="20000"/>
                    </a14:imgEffect>
                  </a14:imgLayer>
                </a14:imgProps>
              </a:ext>
              <a:ext uri="{28A0092B-C50C-407E-A947-70E740481C1C}">
                <a14:useLocalDpi xmlns:a14="http://schemas.microsoft.com/office/drawing/2010/main" val="0"/>
              </a:ext>
            </a:extLst>
          </a:blip>
          <a:srcRect/>
          <a:stretch>
            <a:fillRect/>
          </a:stretch>
        </p:blipFill>
        <p:spPr bwMode="auto">
          <a:xfrm>
            <a:off x="2483768" y="1340768"/>
            <a:ext cx="4680520" cy="46805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a:bodyPr>
          <a:lstStyle/>
          <a:p>
            <a:pPr marL="109728" indent="0" algn="ctr">
              <a:buNone/>
            </a:pPr>
            <a:endParaRPr lang="en-CA" sz="8800" dirty="0" smtClean="0"/>
          </a:p>
          <a:p>
            <a:pPr algn="ctr"/>
            <a:r>
              <a:rPr lang="en-CA" sz="8800" dirty="0" smtClean="0"/>
              <a:t>True!</a:t>
            </a:r>
            <a:endParaRPr lang="en-CA" sz="8800" dirty="0"/>
          </a:p>
        </p:txBody>
      </p:sp>
      <p:sp>
        <p:nvSpPr>
          <p:cNvPr id="3" name="Title 2"/>
          <p:cNvSpPr>
            <a:spLocks noGrp="1"/>
          </p:cNvSpPr>
          <p:nvPr>
            <p:ph type="title"/>
          </p:nvPr>
        </p:nvSpPr>
        <p:spPr/>
        <p:txBody>
          <a:bodyPr/>
          <a:lstStyle/>
          <a:p>
            <a:r>
              <a:rPr lang="en-CA" dirty="0" smtClean="0"/>
              <a:t>…and the answer is!</a:t>
            </a:r>
            <a:endParaRPr lang="en-CA" dirty="0"/>
          </a:p>
        </p:txBody>
      </p:sp>
    </p:spTree>
    <p:extLst>
      <p:ext uri="{BB962C8B-B14F-4D97-AF65-F5344CB8AC3E}">
        <p14:creationId xmlns:p14="http://schemas.microsoft.com/office/powerpoint/2010/main" val="5294563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200" dirty="0" smtClean="0"/>
              <a:t>Our body prefers carbohydrate energy</a:t>
            </a:r>
          </a:p>
          <a:p>
            <a:pPr lvl="1"/>
            <a:r>
              <a:rPr lang="en-CA" sz="2800" dirty="0" smtClean="0"/>
              <a:t>Comes from the </a:t>
            </a:r>
            <a:r>
              <a:rPr lang="en-CA" sz="2800" dirty="0"/>
              <a:t>starches and sugars </a:t>
            </a:r>
            <a:r>
              <a:rPr lang="en-CA" sz="2800" dirty="0" smtClean="0"/>
              <a:t>we </a:t>
            </a:r>
            <a:r>
              <a:rPr lang="en-CA" sz="2800" dirty="0"/>
              <a:t>eat in the form of </a:t>
            </a:r>
            <a:r>
              <a:rPr lang="en-CA" sz="2800" dirty="0" smtClean="0"/>
              <a:t>grains, legumes</a:t>
            </a:r>
            <a:r>
              <a:rPr lang="en-CA" sz="2800" dirty="0"/>
              <a:t>, </a:t>
            </a:r>
            <a:r>
              <a:rPr lang="en-CA" sz="2800" dirty="0" smtClean="0"/>
              <a:t>fruits, vegetables and dairy</a:t>
            </a:r>
          </a:p>
          <a:p>
            <a:pPr marL="109728" indent="0">
              <a:buNone/>
            </a:pPr>
            <a:endParaRPr lang="en-CA" sz="3600" dirty="0" smtClean="0"/>
          </a:p>
          <a:p>
            <a:r>
              <a:rPr lang="en-CA" sz="3200" dirty="0" smtClean="0"/>
              <a:t>Our brain needs carbohydrate energy</a:t>
            </a:r>
          </a:p>
          <a:p>
            <a:pPr lvl="1"/>
            <a:r>
              <a:rPr lang="en-CA" sz="2800" dirty="0" smtClean="0"/>
              <a:t>Preferably from complex carbohydrates</a:t>
            </a:r>
          </a:p>
          <a:p>
            <a:pPr lvl="1"/>
            <a:endParaRPr lang="en-CA" sz="2800" dirty="0" smtClean="0"/>
          </a:p>
          <a:p>
            <a:pPr marL="109728" indent="0">
              <a:buNone/>
            </a:pPr>
            <a:endParaRPr lang="en-CA" sz="3600" dirty="0" smtClean="0"/>
          </a:p>
          <a:p>
            <a:pPr marL="109728" indent="0">
              <a:buNone/>
            </a:pPr>
            <a:endParaRPr lang="en-CA" sz="2800" dirty="0" smtClean="0"/>
          </a:p>
          <a:p>
            <a:endParaRPr lang="en-CA" sz="2800" dirty="0" smtClean="0"/>
          </a:p>
        </p:txBody>
      </p:sp>
      <p:sp>
        <p:nvSpPr>
          <p:cNvPr id="3" name="Title 2"/>
          <p:cNvSpPr>
            <a:spLocks noGrp="1"/>
          </p:cNvSpPr>
          <p:nvPr>
            <p:ph type="title"/>
          </p:nvPr>
        </p:nvSpPr>
        <p:spPr/>
        <p:txBody>
          <a:bodyPr/>
          <a:lstStyle/>
          <a:p>
            <a:r>
              <a:rPr lang="en-CA" dirty="0" smtClean="0"/>
              <a:t>Energy and the Brain</a:t>
            </a:r>
            <a:endParaRPr lang="en-CA" dirty="0"/>
          </a:p>
        </p:txBody>
      </p:sp>
    </p:spTree>
    <p:extLst>
      <p:ext uri="{BB962C8B-B14F-4D97-AF65-F5344CB8AC3E}">
        <p14:creationId xmlns:p14="http://schemas.microsoft.com/office/powerpoint/2010/main" val="332535693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042792" cy="4539960"/>
          </a:xfrm>
        </p:spPr>
        <p:txBody>
          <a:bodyPr>
            <a:normAutofit/>
          </a:bodyPr>
          <a:lstStyle/>
          <a:p>
            <a:r>
              <a:rPr lang="en-CA" sz="2400" dirty="0" smtClean="0"/>
              <a:t>Simple Carbohydrates include:</a:t>
            </a:r>
          </a:p>
          <a:p>
            <a:pPr lvl="1"/>
            <a:r>
              <a:rPr lang="en-CA" sz="2400" dirty="0" smtClean="0"/>
              <a:t>Sugar</a:t>
            </a:r>
          </a:p>
          <a:p>
            <a:pPr lvl="1"/>
            <a:r>
              <a:rPr lang="en-CA" sz="2400" dirty="0" smtClean="0"/>
              <a:t>Syrup (corn, maple, etc.)</a:t>
            </a:r>
          </a:p>
          <a:p>
            <a:pPr lvl="1"/>
            <a:r>
              <a:rPr lang="en-CA" sz="2400" dirty="0" smtClean="0"/>
              <a:t>Fruit juices</a:t>
            </a:r>
          </a:p>
          <a:p>
            <a:pPr lvl="1"/>
            <a:r>
              <a:rPr lang="en-CA" sz="2400" dirty="0" smtClean="0"/>
              <a:t>Honey</a:t>
            </a:r>
          </a:p>
          <a:p>
            <a:pPr lvl="1"/>
            <a:r>
              <a:rPr lang="en-CA" sz="2400" dirty="0" smtClean="0"/>
              <a:t>Candy</a:t>
            </a:r>
          </a:p>
          <a:p>
            <a:pPr lvl="1"/>
            <a:r>
              <a:rPr lang="en-CA" sz="2400" dirty="0" smtClean="0"/>
              <a:t>Refined (white flour)</a:t>
            </a:r>
          </a:p>
          <a:p>
            <a:pPr lvl="1"/>
            <a:endParaRPr lang="en-CA" sz="2000" dirty="0" smtClean="0"/>
          </a:p>
          <a:p>
            <a:pPr lvl="1"/>
            <a:endParaRPr lang="en-CA" sz="2000" dirty="0" smtClean="0"/>
          </a:p>
        </p:txBody>
      </p:sp>
      <p:sp>
        <p:nvSpPr>
          <p:cNvPr id="3" name="Title 2"/>
          <p:cNvSpPr>
            <a:spLocks noGrp="1"/>
          </p:cNvSpPr>
          <p:nvPr>
            <p:ph type="title"/>
          </p:nvPr>
        </p:nvSpPr>
        <p:spPr/>
        <p:txBody>
          <a:bodyPr>
            <a:normAutofit fontScale="90000"/>
          </a:bodyPr>
          <a:lstStyle/>
          <a:p>
            <a:r>
              <a:rPr lang="en-CA" dirty="0" smtClean="0"/>
              <a:t>Simple vs. Refined Carbohydrates</a:t>
            </a:r>
            <a:endParaRPr lang="en-CA" dirty="0"/>
          </a:p>
        </p:txBody>
      </p:sp>
      <p:sp>
        <p:nvSpPr>
          <p:cNvPr id="7" name="Content Placeholder 1"/>
          <p:cNvSpPr txBox="1">
            <a:spLocks/>
          </p:cNvSpPr>
          <p:nvPr/>
        </p:nvSpPr>
        <p:spPr>
          <a:xfrm>
            <a:off x="4652392" y="1484784"/>
            <a:ext cx="4042792" cy="453996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CA" sz="2400" dirty="0" smtClean="0"/>
              <a:t>Complex Carbohydrates include:</a:t>
            </a:r>
          </a:p>
          <a:p>
            <a:pPr lvl="1"/>
            <a:r>
              <a:rPr lang="en-CA" sz="2400" dirty="0" smtClean="0"/>
              <a:t>Fruits</a:t>
            </a:r>
          </a:p>
          <a:p>
            <a:pPr lvl="1"/>
            <a:r>
              <a:rPr lang="en-CA" sz="2400" dirty="0" smtClean="0"/>
              <a:t>Vegetables</a:t>
            </a:r>
          </a:p>
          <a:p>
            <a:pPr lvl="1"/>
            <a:r>
              <a:rPr lang="en-CA" sz="2400" dirty="0" smtClean="0"/>
              <a:t>Whole grains</a:t>
            </a:r>
          </a:p>
          <a:p>
            <a:pPr lvl="1"/>
            <a:r>
              <a:rPr lang="en-CA" sz="2400" dirty="0" smtClean="0"/>
              <a:t>Beans/legumes</a:t>
            </a:r>
          </a:p>
          <a:p>
            <a:pPr marL="393192" lvl="1" indent="0">
              <a:buNone/>
            </a:pPr>
            <a:endParaRPr lang="en-CA" sz="2400" dirty="0" smtClean="0"/>
          </a:p>
        </p:txBody>
      </p:sp>
    </p:spTree>
    <p:extLst>
      <p:ext uri="{BB962C8B-B14F-4D97-AF65-F5344CB8AC3E}">
        <p14:creationId xmlns:p14="http://schemas.microsoft.com/office/powerpoint/2010/main" val="111242032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241</TotalTime>
  <Words>873</Words>
  <Application>Microsoft Office PowerPoint</Application>
  <PresentationFormat>On-screen Show (4:3)</PresentationFormat>
  <Paragraphs>126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U of L Wellness Lunch &amp; Learn</vt:lpstr>
      <vt:lpstr>Pop Quiz!</vt:lpstr>
      <vt:lpstr>…and the answer is!</vt:lpstr>
      <vt:lpstr>Fat and the Brain</vt:lpstr>
      <vt:lpstr>Sources of Omega-3 Fats</vt:lpstr>
      <vt:lpstr>Pop Quiz!</vt:lpstr>
      <vt:lpstr>…and the answer is!</vt:lpstr>
      <vt:lpstr>Energy and the Brain</vt:lpstr>
      <vt:lpstr>Simple vs. Refined Carbohydrates</vt:lpstr>
      <vt:lpstr>Pop Quiz!</vt:lpstr>
      <vt:lpstr>…and the answer is!</vt:lpstr>
      <vt:lpstr>Free Radicals and the Brain</vt:lpstr>
      <vt:lpstr>Antioxidants in Food</vt:lpstr>
      <vt:lpstr>PowerPoint Presentation</vt:lpstr>
    </vt:vector>
  </TitlesOfParts>
  <Company>University of Lethbridge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 of L Wellness Lunch &amp; Learn</dc:title>
  <dc:creator>Sellers, Donnelly</dc:creator>
  <cp:lastModifiedBy>Sellers, Donnelly</cp:lastModifiedBy>
  <cp:revision>19</cp:revision>
  <cp:lastPrinted>2013-10-04T18:06:47Z</cp:lastPrinted>
  <dcterms:created xsi:type="dcterms:W3CDTF">2013-10-03T21:18:02Z</dcterms:created>
  <dcterms:modified xsi:type="dcterms:W3CDTF">2013-10-07T20:51:29Z</dcterms:modified>
</cp:coreProperties>
</file>