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5" r:id="rId7"/>
    <p:sldId id="266" r:id="rId8"/>
    <p:sldId id="271" r:id="rId9"/>
    <p:sldId id="274" r:id="rId10"/>
    <p:sldId id="275" r:id="rId11"/>
    <p:sldId id="276" r:id="rId12"/>
    <p:sldId id="277" r:id="rId13"/>
    <p:sldId id="278" r:id="rId14"/>
    <p:sldId id="272" r:id="rId15"/>
    <p:sldId id="273" r:id="rId16"/>
    <p:sldId id="279" r:id="rId17"/>
    <p:sldId id="280" r:id="rId18"/>
    <p:sldId id="281" r:id="rId19"/>
    <p:sldId id="282" r:id="rId20"/>
    <p:sldId id="283" r:id="rId21"/>
    <p:sldId id="261" r:id="rId22"/>
    <p:sldId id="263" r:id="rId23"/>
    <p:sldId id="270" r:id="rId24"/>
    <p:sldId id="26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4" autoAdjust="0"/>
    <p:restoredTop sz="93248" autoAdjust="0"/>
  </p:normalViewPr>
  <p:slideViewPr>
    <p:cSldViewPr snapToGrid="0">
      <p:cViewPr varScale="1">
        <p:scale>
          <a:sx n="68" d="100"/>
          <a:sy n="68"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trc.org/wp-content/uploads/2019/05/JobAnalysisRepor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url?sa=i&amp;rct=j&amp;q=&amp;esrc=s&amp;source=images&amp;cd=&amp;ved=2ahUKEwjo_dOq2uPeAhWGIjQIHRg0APkQjRx6BAgBEAU&amp;url=https://www.pinterest.com/alc9380/psychology/&amp;psig=AOvVaw2ieIE7SH-J-hMw1WLxuR_k&amp;ust=154282853337666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nctrc.org/wp-content/uploads/2017/09/AltInternshipGuidelines.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anadian-tr.org/wp-content/uploads/2015/02/Standards_of_Practice_2006-English.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uleth.ca/healthsciences/practicum-therapeutic-recre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effectLst>
                  <a:outerShdw blurRad="38100" dist="38100" dir="2700000" algn="tl">
                    <a:srgbClr val="000000">
                      <a:alpha val="43137"/>
                    </a:srgbClr>
                  </a:outerShdw>
                </a:effectLst>
              </a:rPr>
              <a:t>Therapeutic Recreation Internship/Practicum</a:t>
            </a:r>
            <a:endParaRPr lang="en-CA" dirty="0"/>
          </a:p>
        </p:txBody>
      </p:sp>
      <p:sp>
        <p:nvSpPr>
          <p:cNvPr id="3" name="Subtitle 2"/>
          <p:cNvSpPr>
            <a:spLocks noGrp="1"/>
          </p:cNvSpPr>
          <p:nvPr>
            <p:ph type="subTitle" idx="1"/>
          </p:nvPr>
        </p:nvSpPr>
        <p:spPr/>
        <p:txBody>
          <a:bodyPr/>
          <a:lstStyle/>
          <a:p>
            <a:r>
              <a:rPr lang="en-US" b="1" dirty="0">
                <a:effectLst>
                  <a:outerShdw blurRad="38100" dist="38100" dir="2700000" algn="tl">
                    <a:srgbClr val="000000">
                      <a:alpha val="43137"/>
                    </a:srgbClr>
                  </a:outerShdw>
                </a:effectLst>
              </a:rPr>
              <a:t>Thursday </a:t>
            </a:r>
            <a:r>
              <a:rPr lang="en-US" b="1" dirty="0" smtClean="0">
                <a:effectLst>
                  <a:outerShdw blurRad="38100" dist="38100" dir="2700000" algn="tl">
                    <a:srgbClr val="000000">
                      <a:alpha val="43137"/>
                    </a:srgbClr>
                  </a:outerShdw>
                </a:effectLst>
              </a:rPr>
              <a:t>April 23</a:t>
            </a:r>
            <a:r>
              <a:rPr lang="en-US" b="1" baseline="30000" dirty="0" smtClean="0">
                <a:effectLst>
                  <a:outerShdw blurRad="38100" dist="38100" dir="2700000" algn="tl">
                    <a:srgbClr val="000000">
                      <a:alpha val="43137"/>
                    </a:srgbClr>
                  </a:outerShdw>
                </a:effectLst>
              </a:rPr>
              <a:t>rd</a:t>
            </a:r>
            <a:r>
              <a:rPr lang="en-US" b="1" dirty="0" smtClean="0">
                <a:effectLst>
                  <a:outerShdw blurRad="38100" dist="38100" dir="2700000" algn="tl">
                    <a:srgbClr val="000000">
                      <a:alpha val="43137"/>
                    </a:srgbClr>
                  </a:outerShdw>
                </a:effectLst>
              </a:rPr>
              <a:t>, 2020</a:t>
            </a:r>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Devan </a:t>
            </a:r>
            <a:r>
              <a:rPr lang="en-US" b="1" dirty="0" smtClean="0">
                <a:effectLst>
                  <a:outerShdw blurRad="38100" dist="38100" dir="2700000" algn="tl">
                    <a:srgbClr val="000000">
                      <a:alpha val="43137"/>
                    </a:srgbClr>
                  </a:outerShdw>
                </a:effectLst>
              </a:rPr>
              <a:t>McNeill, Marina Christman</a:t>
            </a:r>
            <a:r>
              <a:rPr lang="en-US" b="1" dirty="0" smtClean="0">
                <a:effectLst>
                  <a:outerShdw blurRad="38100" dist="38100" dir="2700000" algn="tl">
                    <a:srgbClr val="000000">
                      <a:alpha val="43137"/>
                    </a:srgbClr>
                  </a:outerShdw>
                </a:effectLst>
              </a:rPr>
              <a:t>, Zac Crouse, </a:t>
            </a:r>
            <a:r>
              <a:rPr lang="en-US" b="1" dirty="0">
                <a:effectLst>
                  <a:outerShdw blurRad="38100" dist="38100" dir="2700000" algn="tl">
                    <a:srgbClr val="000000">
                      <a:alpha val="43137"/>
                    </a:srgbClr>
                  </a:outerShdw>
                </a:effectLst>
              </a:rPr>
              <a:t>&amp; Aimee Douziech</a:t>
            </a:r>
            <a:endParaRPr lang="en-CA" b="1" dirty="0">
              <a:effectLst>
                <a:outerShdw blurRad="38100" dist="38100" dir="2700000" algn="tl">
                  <a:srgbClr val="000000">
                    <a:alpha val="43137"/>
                  </a:srgbClr>
                </a:outerShdw>
              </a:effectLst>
            </a:endParaRPr>
          </a:p>
          <a:p>
            <a:endParaRPr lang="en-CA" dirty="0"/>
          </a:p>
        </p:txBody>
      </p:sp>
    </p:spTree>
    <p:extLst>
      <p:ext uri="{BB962C8B-B14F-4D97-AF65-F5344CB8AC3E}">
        <p14:creationId xmlns:p14="http://schemas.microsoft.com/office/powerpoint/2010/main" val="243491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Interviews Continued</a:t>
            </a:r>
            <a:endParaRPr lang="en-CA" dirty="0"/>
          </a:p>
        </p:txBody>
      </p:sp>
      <p:sp>
        <p:nvSpPr>
          <p:cNvPr id="3" name="Content Placeholder 2"/>
          <p:cNvSpPr>
            <a:spLocks noGrp="1"/>
          </p:cNvSpPr>
          <p:nvPr>
            <p:ph idx="1"/>
          </p:nvPr>
        </p:nvSpPr>
        <p:spPr/>
        <p:txBody>
          <a:bodyPr/>
          <a:lstStyle/>
          <a:p>
            <a:r>
              <a:rPr lang="en-CA" sz="2200" dirty="0"/>
              <a:t>Lastly, there may be a </a:t>
            </a:r>
            <a:r>
              <a:rPr lang="en-CA" sz="2200" b="1" dirty="0"/>
              <a:t>case study question</a:t>
            </a:r>
            <a:r>
              <a:rPr lang="en-CA" sz="2200" dirty="0"/>
              <a:t> that briefly describes a client or patient’s history, strengths and weaknesses, needs, interests, etc. Your job is to quickly assess the person and come up with a plan of action. What would a goal be for this person, some programs that would fit their needs and abilities, and how would you assess the effectiveness of your plan? </a:t>
            </a:r>
          </a:p>
          <a:p>
            <a:endParaRPr lang="en-CA" dirty="0"/>
          </a:p>
        </p:txBody>
      </p:sp>
    </p:spTree>
    <p:extLst>
      <p:ext uri="{BB962C8B-B14F-4D97-AF65-F5344CB8AC3E}">
        <p14:creationId xmlns:p14="http://schemas.microsoft.com/office/powerpoint/2010/main" val="309363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9317"/>
            <a:ext cx="8911687" cy="784965"/>
          </a:xfrm>
        </p:spPr>
        <p:txBody>
          <a:bodyPr/>
          <a:lstStyle/>
          <a:p>
            <a:r>
              <a:rPr lang="en-US" dirty="0" smtClean="0"/>
              <a:t>Case Study #1</a:t>
            </a:r>
            <a:endParaRPr lang="en-CA" dirty="0"/>
          </a:p>
        </p:txBody>
      </p:sp>
      <p:sp>
        <p:nvSpPr>
          <p:cNvPr id="3" name="Content Placeholder 2"/>
          <p:cNvSpPr>
            <a:spLocks noGrp="1"/>
          </p:cNvSpPr>
          <p:nvPr>
            <p:ph idx="1"/>
          </p:nvPr>
        </p:nvSpPr>
        <p:spPr>
          <a:xfrm>
            <a:off x="1588957" y="1244184"/>
            <a:ext cx="10328223" cy="5366478"/>
          </a:xfrm>
        </p:spPr>
        <p:txBody>
          <a:bodyPr>
            <a:noAutofit/>
          </a:bodyPr>
          <a:lstStyle/>
          <a:p>
            <a:pPr marL="0" indent="0">
              <a:buNone/>
            </a:pPr>
            <a:r>
              <a:rPr lang="en-CA" sz="2200" b="1" dirty="0"/>
              <a:t>Maura</a:t>
            </a:r>
            <a:r>
              <a:rPr lang="en-CA" sz="2200" dirty="0"/>
              <a:t> is a 41-year-old female who attends a day hospital community program. Her psychiatrist has sent a referral to TR because Maura’s parents and staff at the day program are concerned about Maura’s escalating behavioral problems and her ability to function independently. Staff report that she is difficult to interview because she typically answers with monosyllables. Maura contracted HIV through intravenous drug use. She is currently clean of drugs and has been for three years. She converted from HIV to AIDS 2 years ago and the progression has been rapid. Most of the symptoms she is experiencing are cognitive although she does have poor endurance and tires easily. Maura comes to the program clean and well groomed. She says that her mother does her hair for her and takes good care of her. Maura’s mother reports that Maura resents taking showers and gets very agitated when she is tired. Maura is unable to identify any goals for herself. She likes listening to loud rock music and watching TV. Maura’s parents say the weekends are tough because all she wants to do is watch TV all day. They want her to be involved in some other kind of activity.</a:t>
            </a:r>
          </a:p>
        </p:txBody>
      </p:sp>
    </p:spTree>
    <p:extLst>
      <p:ext uri="{BB962C8B-B14F-4D97-AF65-F5344CB8AC3E}">
        <p14:creationId xmlns:p14="http://schemas.microsoft.com/office/powerpoint/2010/main" val="247016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814946"/>
          </a:xfrm>
        </p:spPr>
        <p:txBody>
          <a:bodyPr/>
          <a:lstStyle/>
          <a:p>
            <a:r>
              <a:rPr lang="en-US" dirty="0" smtClean="0"/>
              <a:t>Case Study #2</a:t>
            </a:r>
            <a:endParaRPr lang="en-CA" dirty="0"/>
          </a:p>
        </p:txBody>
      </p:sp>
      <p:sp>
        <p:nvSpPr>
          <p:cNvPr id="3" name="Content Placeholder 2"/>
          <p:cNvSpPr>
            <a:spLocks noGrp="1"/>
          </p:cNvSpPr>
          <p:nvPr>
            <p:ph idx="1"/>
          </p:nvPr>
        </p:nvSpPr>
        <p:spPr>
          <a:xfrm>
            <a:off x="1514007" y="1124262"/>
            <a:ext cx="10463134" cy="5606322"/>
          </a:xfrm>
        </p:spPr>
        <p:txBody>
          <a:bodyPr>
            <a:normAutofit lnSpcReduction="10000"/>
          </a:bodyPr>
          <a:lstStyle/>
          <a:p>
            <a:pPr marL="0" indent="0">
              <a:buNone/>
            </a:pPr>
            <a:r>
              <a:rPr lang="en-CA" sz="2200" b="1" dirty="0"/>
              <a:t>Dorothy</a:t>
            </a:r>
            <a:r>
              <a:rPr lang="en-CA" sz="2200" dirty="0"/>
              <a:t> is a 58-year-old female who was referred to the TR department following a back injury. Dorothy’s back injury occurred two weeks ago as she was lifting her 2- year-old grandson. Other diagnoses are diabetes and obesity. She complains of moderate discomfort in her back when sitting, standing and walking. Also, she describes mild to moderate pain in her feet while standing and walking. Dorothy was assessed by her family physician following her back injury. The diagnosis was “back strain”, with no significant neurological or disc involvement. She is insulin-dependent, and is currently taking Tylenol 1 for pain relief. Dorothy is a divorced mother of one daughter, who is a student and often asks Dorothy to provide child-care for her two-year-old son. Dorothy worked part-time as a store clerk until her diabetes caused her to leave her job 5 years ago; she is now on long-term disability benefits. She lives alone in a main floor apartment and does not own a vehicle. Her daughter and a friend provide transportation for shopping and appointments. Dorothy’s leisure interests are sedentary ones. She expressed frustration with being unable to visit friends, attend her weekly social group, and do needlework. Increasing her sitting and walking tolerance was identified as a priority for her quality of life.</a:t>
            </a:r>
          </a:p>
          <a:p>
            <a:endParaRPr lang="en-CA" dirty="0"/>
          </a:p>
        </p:txBody>
      </p:sp>
    </p:spTree>
    <p:extLst>
      <p:ext uri="{BB962C8B-B14F-4D97-AF65-F5344CB8AC3E}">
        <p14:creationId xmlns:p14="http://schemas.microsoft.com/office/powerpoint/2010/main" val="1978674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4906"/>
          </a:xfrm>
        </p:spPr>
        <p:txBody>
          <a:bodyPr/>
          <a:lstStyle/>
          <a:p>
            <a:r>
              <a:rPr lang="en-US" dirty="0" smtClean="0"/>
              <a:t>Interviews Continued</a:t>
            </a:r>
            <a:endParaRPr lang="en-CA" dirty="0"/>
          </a:p>
        </p:txBody>
      </p:sp>
      <p:sp>
        <p:nvSpPr>
          <p:cNvPr id="3" name="Content Placeholder 2"/>
          <p:cNvSpPr>
            <a:spLocks noGrp="1"/>
          </p:cNvSpPr>
          <p:nvPr>
            <p:ph idx="1"/>
          </p:nvPr>
        </p:nvSpPr>
        <p:spPr>
          <a:xfrm>
            <a:off x="1648917" y="1499017"/>
            <a:ext cx="10328223" cy="5171606"/>
          </a:xfrm>
        </p:spPr>
        <p:txBody>
          <a:bodyPr>
            <a:normAutofit/>
          </a:bodyPr>
          <a:lstStyle/>
          <a:p>
            <a:r>
              <a:rPr lang="en-CA" sz="2200" dirty="0"/>
              <a:t>At the end of the interview always have a few questions that you can ask the interviewer. Research the facility and setting, look at their mission and vision, know how many recreation therapists work at the agency and see if any there are any gaps in your understanding. Some sample questions would be:</a:t>
            </a:r>
          </a:p>
          <a:p>
            <a:pPr lvl="1"/>
            <a:r>
              <a:rPr lang="en-CA" sz="2200" dirty="0"/>
              <a:t>What is the model of therapeutic recreation you use here? Why?</a:t>
            </a:r>
          </a:p>
          <a:p>
            <a:pPr lvl="1"/>
            <a:r>
              <a:rPr lang="en-CA" sz="2200" dirty="0"/>
              <a:t>What would the work schedule be?</a:t>
            </a:r>
          </a:p>
          <a:p>
            <a:r>
              <a:rPr lang="en-CA" sz="2200" dirty="0"/>
              <a:t>To assist you with knowledge based questions please review the 2014 NCTRC Job Analysis – Knowledge </a:t>
            </a:r>
            <a:r>
              <a:rPr lang="en-CA" sz="2200" dirty="0" smtClean="0"/>
              <a:t>Areas </a:t>
            </a:r>
            <a:r>
              <a:rPr lang="en-CA" sz="2400" dirty="0">
                <a:hlinkClick r:id="rId2"/>
              </a:rPr>
              <a:t>https://www.nctrc.org/wp-content/uploads/2019/05/JobAnalysisReport.pdf</a:t>
            </a:r>
            <a:r>
              <a:rPr lang="en-CA" sz="2200" dirty="0" smtClean="0"/>
              <a:t>. </a:t>
            </a:r>
            <a:r>
              <a:rPr lang="en-CA" sz="2200" dirty="0"/>
              <a:t>Questions could be asked about anything related to the knowledge areas, so go through them all and see if you could answer a question related to each item. </a:t>
            </a:r>
          </a:p>
          <a:p>
            <a:endParaRPr lang="en-CA" dirty="0"/>
          </a:p>
        </p:txBody>
      </p:sp>
    </p:spTree>
    <p:extLst>
      <p:ext uri="{BB962C8B-B14F-4D97-AF65-F5344CB8AC3E}">
        <p14:creationId xmlns:p14="http://schemas.microsoft.com/office/powerpoint/2010/main" val="786417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Manual</a:t>
            </a:r>
            <a:endParaRPr lang="en-CA" dirty="0"/>
          </a:p>
        </p:txBody>
      </p:sp>
      <p:sp>
        <p:nvSpPr>
          <p:cNvPr id="3" name="Content Placeholder 2"/>
          <p:cNvSpPr>
            <a:spLocks noGrp="1"/>
          </p:cNvSpPr>
          <p:nvPr>
            <p:ph idx="1"/>
          </p:nvPr>
        </p:nvSpPr>
        <p:spPr/>
        <p:txBody>
          <a:bodyPr>
            <a:normAutofit/>
          </a:bodyPr>
          <a:lstStyle/>
          <a:p>
            <a:r>
              <a:rPr lang="en-US" sz="2200" dirty="0" smtClean="0"/>
              <a:t>Now let’s take a look at the Fall 2020 and Spring 2021 Internship Manual, posted on the U of L website. </a:t>
            </a:r>
          </a:p>
          <a:p>
            <a:endParaRPr lang="en-US" sz="2200" dirty="0" smtClean="0"/>
          </a:p>
          <a:p>
            <a:r>
              <a:rPr lang="en-US" sz="2200" dirty="0" smtClean="0"/>
              <a:t>This can be found as a PDF and a WORD document for your </a:t>
            </a:r>
            <a:r>
              <a:rPr lang="en-US" sz="2200" dirty="0" smtClean="0"/>
              <a:t>records once the course begins. </a:t>
            </a:r>
            <a:r>
              <a:rPr lang="en-US" sz="2200" dirty="0" smtClean="0"/>
              <a:t>It’s important to be familiar with it. </a:t>
            </a:r>
          </a:p>
          <a:p>
            <a:endParaRPr lang="en-US" sz="2200" dirty="0" smtClean="0"/>
          </a:p>
          <a:p>
            <a:r>
              <a:rPr lang="en-US" sz="2200" dirty="0" smtClean="0"/>
              <a:t>Any questions? </a:t>
            </a:r>
            <a:endParaRPr lang="en-CA" sz="2200" dirty="0"/>
          </a:p>
        </p:txBody>
      </p:sp>
    </p:spTree>
    <p:extLst>
      <p:ext uri="{BB962C8B-B14F-4D97-AF65-F5344CB8AC3E}">
        <p14:creationId xmlns:p14="http://schemas.microsoft.com/office/powerpoint/2010/main" val="1678397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821" y="309316"/>
            <a:ext cx="9705792" cy="769975"/>
          </a:xfrm>
        </p:spPr>
        <p:txBody>
          <a:bodyPr/>
          <a:lstStyle/>
          <a:p>
            <a:pPr algn="ctr"/>
            <a:r>
              <a:rPr lang="en-US" dirty="0" smtClean="0"/>
              <a:t>Conflict Management</a:t>
            </a:r>
            <a:endParaRPr lang="en-CA" dirty="0"/>
          </a:p>
        </p:txBody>
      </p:sp>
      <p:sp>
        <p:nvSpPr>
          <p:cNvPr id="3" name="Content Placeholder 2"/>
          <p:cNvSpPr>
            <a:spLocks noGrp="1"/>
          </p:cNvSpPr>
          <p:nvPr>
            <p:ph idx="1"/>
          </p:nvPr>
        </p:nvSpPr>
        <p:spPr>
          <a:xfrm>
            <a:off x="1558977" y="1394085"/>
            <a:ext cx="10343213" cy="5246558"/>
          </a:xfrm>
        </p:spPr>
        <p:txBody>
          <a:bodyPr>
            <a:noAutofit/>
          </a:bodyPr>
          <a:lstStyle/>
          <a:p>
            <a:pPr marL="0" indent="0" algn="ctr">
              <a:buNone/>
            </a:pPr>
            <a:r>
              <a:rPr lang="en-US" sz="2200" dirty="0"/>
              <a:t>*** Often conflict is a result of </a:t>
            </a:r>
            <a:r>
              <a:rPr lang="en-US" sz="2200" dirty="0" err="1"/>
              <a:t>mis</a:t>
            </a:r>
            <a:r>
              <a:rPr lang="en-US" sz="2200" dirty="0"/>
              <a:t>-communication***</a:t>
            </a:r>
            <a:endParaRPr lang="en-CA" sz="2200" dirty="0"/>
          </a:p>
          <a:p>
            <a:pPr marL="0" indent="0">
              <a:buNone/>
            </a:pPr>
            <a:r>
              <a:rPr lang="en-US" sz="2200" b="1" dirty="0"/>
              <a:t>How to try and prevent workplace conflict</a:t>
            </a:r>
            <a:r>
              <a:rPr lang="en-US" sz="2200" dirty="0"/>
              <a:t>:</a:t>
            </a:r>
            <a:endParaRPr lang="en-CA" sz="2200" dirty="0"/>
          </a:p>
          <a:p>
            <a:pPr lvl="0"/>
            <a:r>
              <a:rPr lang="en-US" sz="2200" dirty="0"/>
              <a:t>Communicate, communicate, communicate! Open communication is so </a:t>
            </a:r>
            <a:r>
              <a:rPr lang="en-US" sz="2200" dirty="0" smtClean="0"/>
              <a:t>important.</a:t>
            </a:r>
            <a:endParaRPr lang="en-CA" sz="2200" dirty="0"/>
          </a:p>
          <a:p>
            <a:pPr lvl="0"/>
            <a:r>
              <a:rPr lang="en-US" sz="2200" dirty="0"/>
              <a:t>If unsure about something, then be open to discuss the </a:t>
            </a:r>
            <a:r>
              <a:rPr lang="en-US" sz="2200" dirty="0" smtClean="0"/>
              <a:t>topic.</a:t>
            </a:r>
            <a:endParaRPr lang="en-CA" sz="2200" dirty="0"/>
          </a:p>
          <a:p>
            <a:pPr lvl="0"/>
            <a:r>
              <a:rPr lang="en-US" sz="2200" dirty="0"/>
              <a:t>If there is something bothering you, don’t wait for someone else to bring it up or for it to develop into unnecessary conflict – you bring it up. Be direct and </a:t>
            </a:r>
            <a:r>
              <a:rPr lang="en-US" sz="2200" dirty="0" smtClean="0"/>
              <a:t>communicate. </a:t>
            </a:r>
            <a:endParaRPr lang="en-CA" sz="2200" dirty="0"/>
          </a:p>
          <a:p>
            <a:pPr lvl="0"/>
            <a:r>
              <a:rPr lang="en-US" sz="2200" dirty="0"/>
              <a:t>Remember that as important as it is to talk, it’s also important to listen.</a:t>
            </a:r>
            <a:endParaRPr lang="en-CA" sz="2200" dirty="0"/>
          </a:p>
          <a:p>
            <a:pPr lvl="0"/>
            <a:r>
              <a:rPr lang="en-US" sz="2200" dirty="0"/>
              <a:t>Be professional and respectful to </a:t>
            </a:r>
            <a:r>
              <a:rPr lang="en-US" sz="2200" dirty="0" smtClean="0"/>
              <a:t>others.</a:t>
            </a:r>
            <a:endParaRPr lang="en-CA" sz="2200" dirty="0"/>
          </a:p>
          <a:p>
            <a:r>
              <a:rPr lang="en-US" sz="2200" dirty="0"/>
              <a:t>Remember that its natural for different people to have differences of opinion – respect and acknowledgement of those is important. This doesn’t have to result in conflict. In fact it can result in </a:t>
            </a:r>
            <a:r>
              <a:rPr lang="en-US" sz="2200" dirty="0" smtClean="0"/>
              <a:t>collaboration! </a:t>
            </a:r>
            <a:endParaRPr lang="en-CA" sz="2200" dirty="0"/>
          </a:p>
        </p:txBody>
      </p:sp>
    </p:spTree>
    <p:extLst>
      <p:ext uri="{BB962C8B-B14F-4D97-AF65-F5344CB8AC3E}">
        <p14:creationId xmlns:p14="http://schemas.microsoft.com/office/powerpoint/2010/main" val="3288133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irc_mi" descr="Image result for is it a 9 or a 6 perspective comic">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71334" y="168813"/>
            <a:ext cx="7343335" cy="6576646"/>
          </a:xfrm>
          <a:prstGeom prst="rect">
            <a:avLst/>
          </a:prstGeom>
          <a:noFill/>
          <a:ln>
            <a:noFill/>
          </a:ln>
        </p:spPr>
      </p:pic>
    </p:spTree>
    <p:extLst>
      <p:ext uri="{BB962C8B-B14F-4D97-AF65-F5344CB8AC3E}">
        <p14:creationId xmlns:p14="http://schemas.microsoft.com/office/powerpoint/2010/main" val="3444541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Continued</a:t>
            </a:r>
            <a:endParaRPr lang="en-CA" dirty="0"/>
          </a:p>
        </p:txBody>
      </p:sp>
      <p:sp>
        <p:nvSpPr>
          <p:cNvPr id="3" name="Content Placeholder 2"/>
          <p:cNvSpPr>
            <a:spLocks noGrp="1"/>
          </p:cNvSpPr>
          <p:nvPr>
            <p:ph idx="1"/>
          </p:nvPr>
        </p:nvSpPr>
        <p:spPr>
          <a:xfrm>
            <a:off x="2011680" y="2133600"/>
            <a:ext cx="9492932" cy="3901440"/>
          </a:xfrm>
        </p:spPr>
        <p:txBody>
          <a:bodyPr/>
          <a:lstStyle/>
          <a:p>
            <a:pPr marL="0" indent="0">
              <a:buNone/>
            </a:pPr>
            <a:r>
              <a:rPr lang="en-US" sz="2200" b="1" dirty="0"/>
              <a:t>If conflict arises anyway:</a:t>
            </a:r>
            <a:endParaRPr lang="en-CA" sz="2200" b="1" dirty="0"/>
          </a:p>
          <a:p>
            <a:pPr lvl="0"/>
            <a:r>
              <a:rPr lang="en-US" sz="2200" dirty="0"/>
              <a:t>Communicate</a:t>
            </a:r>
            <a:endParaRPr lang="en-CA" sz="2200" dirty="0"/>
          </a:p>
          <a:p>
            <a:pPr lvl="0"/>
            <a:r>
              <a:rPr lang="en-US" sz="2200" dirty="0"/>
              <a:t>Be open and listen to what others may be trying to say to you</a:t>
            </a:r>
            <a:endParaRPr lang="en-CA" sz="2200" dirty="0"/>
          </a:p>
          <a:p>
            <a:pPr lvl="0"/>
            <a:r>
              <a:rPr lang="en-US" sz="2200" dirty="0"/>
              <a:t>Talk directly to the person who you are having some sort of conflict with, and make sure to hear what they may have to say as well</a:t>
            </a:r>
            <a:endParaRPr lang="en-CA" sz="2200" dirty="0"/>
          </a:p>
          <a:p>
            <a:pPr lvl="0"/>
            <a:r>
              <a:rPr lang="en-US" sz="2200" dirty="0"/>
              <a:t>Forgive and move on after the conflict has been addressed – holding on will only make the conflict persist</a:t>
            </a:r>
            <a:endParaRPr lang="en-CA" sz="2200" dirty="0"/>
          </a:p>
          <a:p>
            <a:endParaRPr lang="en-CA" dirty="0"/>
          </a:p>
        </p:txBody>
      </p:sp>
    </p:spTree>
    <p:extLst>
      <p:ext uri="{BB962C8B-B14F-4D97-AF65-F5344CB8AC3E}">
        <p14:creationId xmlns:p14="http://schemas.microsoft.com/office/powerpoint/2010/main" val="630100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07742"/>
          </a:xfrm>
        </p:spPr>
        <p:txBody>
          <a:bodyPr/>
          <a:lstStyle/>
          <a:p>
            <a:r>
              <a:rPr lang="en-US" dirty="0"/>
              <a:t>Conflict Resolution Scenarios</a:t>
            </a:r>
            <a:endParaRPr lang="en-CA" dirty="0"/>
          </a:p>
        </p:txBody>
      </p:sp>
      <p:sp>
        <p:nvSpPr>
          <p:cNvPr id="3" name="Content Placeholder 2"/>
          <p:cNvSpPr>
            <a:spLocks noGrp="1"/>
          </p:cNvSpPr>
          <p:nvPr>
            <p:ph idx="1"/>
          </p:nvPr>
        </p:nvSpPr>
        <p:spPr>
          <a:xfrm>
            <a:off x="1477108" y="1631853"/>
            <a:ext cx="10027504" cy="4642338"/>
          </a:xfrm>
        </p:spPr>
        <p:txBody>
          <a:bodyPr/>
          <a:lstStyle/>
          <a:p>
            <a:pPr marL="457200" indent="-457200">
              <a:buFont typeface="+mj-lt"/>
              <a:buAutoNum type="arabicPeriod"/>
            </a:pPr>
            <a:r>
              <a:rPr lang="en-US" sz="2400" dirty="0"/>
              <a:t>While discussing your special project with your supervisor, they inform you about a couple options they think you should do, however you disagree and already have an idea that you would like to do for your special project. How do you address this potential conflict</a:t>
            </a:r>
            <a:r>
              <a:rPr lang="en-US" sz="2400" dirty="0" smtClean="0"/>
              <a:t>?</a:t>
            </a:r>
          </a:p>
          <a:p>
            <a:pPr marL="457200" indent="-457200">
              <a:buFont typeface="+mj-lt"/>
              <a:buAutoNum type="arabicPeriod"/>
            </a:pPr>
            <a:endParaRPr lang="en-CA" sz="2400" dirty="0"/>
          </a:p>
          <a:p>
            <a:pPr marL="457200" indent="-457200">
              <a:buFont typeface="+mj-lt"/>
              <a:buAutoNum type="arabicPeriod"/>
            </a:pPr>
            <a:r>
              <a:rPr lang="en-US" sz="2400" dirty="0"/>
              <a:t>Your internship supervisor has completed your mid-term evaluation. Upon review of it you notice that they didn’t mark you what you had expected. How do you prevent this from being a surprise? How do you address this situation after the fact?</a:t>
            </a:r>
            <a:endParaRPr lang="en-CA" sz="2400" dirty="0"/>
          </a:p>
          <a:p>
            <a:endParaRPr lang="en-CA" dirty="0"/>
          </a:p>
        </p:txBody>
      </p:sp>
    </p:spTree>
    <p:extLst>
      <p:ext uri="{BB962C8B-B14F-4D97-AF65-F5344CB8AC3E}">
        <p14:creationId xmlns:p14="http://schemas.microsoft.com/office/powerpoint/2010/main" val="1207681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Scenarios</a:t>
            </a:r>
            <a:endParaRPr lang="en-CA" dirty="0"/>
          </a:p>
        </p:txBody>
      </p:sp>
      <p:sp>
        <p:nvSpPr>
          <p:cNvPr id="3" name="Content Placeholder 2"/>
          <p:cNvSpPr>
            <a:spLocks noGrp="1"/>
          </p:cNvSpPr>
          <p:nvPr>
            <p:ph idx="1"/>
          </p:nvPr>
        </p:nvSpPr>
        <p:spPr>
          <a:xfrm>
            <a:off x="1758462" y="1631852"/>
            <a:ext cx="9746150" cy="5226148"/>
          </a:xfrm>
        </p:spPr>
        <p:txBody>
          <a:bodyPr>
            <a:normAutofit lnSpcReduction="10000"/>
          </a:bodyPr>
          <a:lstStyle/>
          <a:p>
            <a:pPr marL="457200" indent="-457200">
              <a:buFont typeface="+mj-lt"/>
              <a:buAutoNum type="arabicPeriod"/>
            </a:pPr>
            <a:r>
              <a:rPr lang="en-US" sz="2400" dirty="0"/>
              <a:t>You have one of your SMART goals as “independently conduct 3 in house assessments by the end of week 4” however you are already well into week 4 and haven’t done any assessments independently yet. When you bring this up to your supervisor, they respond that the completion of your goals is your responsibility. How could this situation have been prevented? How do you address this after the fact</a:t>
            </a:r>
            <a:r>
              <a:rPr lang="en-US" sz="2400" dirty="0" smtClean="0"/>
              <a:t>?</a:t>
            </a:r>
          </a:p>
          <a:p>
            <a:pPr marL="457200" indent="-457200">
              <a:buFont typeface="+mj-lt"/>
              <a:buAutoNum type="arabicPeriod"/>
            </a:pPr>
            <a:endParaRPr lang="en-CA" sz="2400" dirty="0"/>
          </a:p>
          <a:p>
            <a:pPr marL="457200" indent="-457200">
              <a:buFont typeface="+mj-lt"/>
              <a:buAutoNum type="arabicPeriod"/>
            </a:pPr>
            <a:r>
              <a:rPr lang="en-US" sz="2400" dirty="0"/>
              <a:t>You are at the point in your practicum where your supervisor has now given you their full caseload as well as the responsibility to delegate and supervise the assistants. One of the assistants continuously doesn’t follow your direction and continues to do what they feel is best. How do you approach this?</a:t>
            </a:r>
            <a:endParaRPr lang="en-CA" sz="2400" dirty="0"/>
          </a:p>
          <a:p>
            <a:endParaRPr lang="en-CA" dirty="0"/>
          </a:p>
        </p:txBody>
      </p:sp>
    </p:spTree>
    <p:extLst>
      <p:ext uri="{BB962C8B-B14F-4D97-AF65-F5344CB8AC3E}">
        <p14:creationId xmlns:p14="http://schemas.microsoft.com/office/powerpoint/2010/main" val="258131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CA" dirty="0"/>
          </a:p>
        </p:txBody>
      </p:sp>
      <p:sp>
        <p:nvSpPr>
          <p:cNvPr id="3" name="Content Placeholder 2"/>
          <p:cNvSpPr>
            <a:spLocks noGrp="1"/>
          </p:cNvSpPr>
          <p:nvPr>
            <p:ph idx="1"/>
          </p:nvPr>
        </p:nvSpPr>
        <p:spPr>
          <a:xfrm>
            <a:off x="2699656" y="2133600"/>
            <a:ext cx="8804955" cy="3777622"/>
          </a:xfrm>
        </p:spPr>
        <p:txBody>
          <a:bodyPr>
            <a:normAutofit/>
          </a:bodyPr>
          <a:lstStyle/>
          <a:p>
            <a:r>
              <a:rPr lang="en-US" sz="2400" dirty="0" smtClean="0"/>
              <a:t>Documents required</a:t>
            </a:r>
          </a:p>
          <a:p>
            <a:r>
              <a:rPr lang="en-US" sz="2400" dirty="0" smtClean="0"/>
              <a:t>Application Process and considerations</a:t>
            </a:r>
          </a:p>
          <a:p>
            <a:r>
              <a:rPr lang="en-US" sz="2400" dirty="0" smtClean="0"/>
              <a:t>Internship Preparation and extra information</a:t>
            </a:r>
          </a:p>
          <a:p>
            <a:pPr lvl="1"/>
            <a:r>
              <a:rPr lang="en-US" sz="2200" dirty="0" smtClean="0"/>
              <a:t>Interviews</a:t>
            </a:r>
          </a:p>
          <a:p>
            <a:pPr lvl="1"/>
            <a:r>
              <a:rPr lang="en-US" sz="2200" dirty="0" smtClean="0"/>
              <a:t>Internship Manual</a:t>
            </a:r>
          </a:p>
          <a:p>
            <a:pPr lvl="1"/>
            <a:r>
              <a:rPr lang="en-US" sz="2200" dirty="0" smtClean="0"/>
              <a:t>Conflict Management</a:t>
            </a:r>
          </a:p>
          <a:p>
            <a:pPr lvl="1"/>
            <a:r>
              <a:rPr lang="en-US" sz="2200" dirty="0" smtClean="0"/>
              <a:t>Sick Time/Time away</a:t>
            </a:r>
          </a:p>
          <a:p>
            <a:pPr lvl="1"/>
            <a:r>
              <a:rPr lang="en-US" sz="2200" dirty="0" smtClean="0"/>
              <a:t>Code of ethics and standards of practice</a:t>
            </a:r>
          </a:p>
        </p:txBody>
      </p:sp>
    </p:spTree>
    <p:extLst>
      <p:ext uri="{BB962C8B-B14F-4D97-AF65-F5344CB8AC3E}">
        <p14:creationId xmlns:p14="http://schemas.microsoft.com/office/powerpoint/2010/main" val="3676605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Resolution Scenarios</a:t>
            </a:r>
            <a:endParaRPr lang="en-CA" dirty="0"/>
          </a:p>
        </p:txBody>
      </p:sp>
      <p:sp>
        <p:nvSpPr>
          <p:cNvPr id="3" name="Content Placeholder 2"/>
          <p:cNvSpPr>
            <a:spLocks noGrp="1"/>
          </p:cNvSpPr>
          <p:nvPr>
            <p:ph idx="1"/>
          </p:nvPr>
        </p:nvSpPr>
        <p:spPr>
          <a:xfrm>
            <a:off x="2096086" y="1716258"/>
            <a:ext cx="9408526" cy="5141742"/>
          </a:xfrm>
        </p:spPr>
        <p:txBody>
          <a:bodyPr>
            <a:normAutofit/>
          </a:bodyPr>
          <a:lstStyle/>
          <a:p>
            <a:pPr marL="457200" indent="-457200">
              <a:buFont typeface="+mj-lt"/>
              <a:buAutoNum type="arabicPeriod"/>
            </a:pPr>
            <a:r>
              <a:rPr lang="en-US" sz="2400" dirty="0"/>
              <a:t>You are feeling frustrated that you are in week 3 of your internship and you haven’t even seen an assessment yet even though there have been numerous admissions to the unit. How should you address this situation</a:t>
            </a:r>
            <a:r>
              <a:rPr lang="en-US" sz="2400" dirty="0" smtClean="0"/>
              <a:t>?</a:t>
            </a:r>
          </a:p>
          <a:p>
            <a:pPr marL="457200" indent="-457200">
              <a:buFont typeface="+mj-lt"/>
              <a:buAutoNum type="arabicPeriod"/>
            </a:pPr>
            <a:endParaRPr lang="en-CA" sz="2400" dirty="0"/>
          </a:p>
          <a:p>
            <a:pPr marL="457200" indent="-457200">
              <a:buFont typeface="+mj-lt"/>
              <a:buAutoNum type="arabicPeriod"/>
            </a:pPr>
            <a:r>
              <a:rPr lang="en-US" sz="2400" dirty="0"/>
              <a:t>During a care conference you are speaking about a client and your supervisor interrupts you and corrects you about something in front of everyone. You are feeling belittled, embarrassed, and upset with your supervisor. How can you address this with your supervisor so it doesn’t happen again?</a:t>
            </a:r>
            <a:endParaRPr lang="en-CA" sz="2400" dirty="0"/>
          </a:p>
          <a:p>
            <a:endParaRPr lang="en-CA" dirty="0"/>
          </a:p>
        </p:txBody>
      </p:sp>
    </p:spTree>
    <p:extLst>
      <p:ext uri="{BB962C8B-B14F-4D97-AF65-F5344CB8AC3E}">
        <p14:creationId xmlns:p14="http://schemas.microsoft.com/office/powerpoint/2010/main" val="2578356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 Time/Time Away</a:t>
            </a:r>
            <a:endParaRPr lang="en-CA" dirty="0"/>
          </a:p>
        </p:txBody>
      </p:sp>
      <p:sp>
        <p:nvSpPr>
          <p:cNvPr id="3" name="Content Placeholder 2"/>
          <p:cNvSpPr>
            <a:spLocks noGrp="1"/>
          </p:cNvSpPr>
          <p:nvPr>
            <p:ph idx="1"/>
          </p:nvPr>
        </p:nvSpPr>
        <p:spPr>
          <a:xfrm>
            <a:off x="2039815" y="1744394"/>
            <a:ext cx="9464797" cy="4726744"/>
          </a:xfrm>
        </p:spPr>
        <p:txBody>
          <a:bodyPr>
            <a:normAutofit/>
          </a:bodyPr>
          <a:lstStyle/>
          <a:p>
            <a:r>
              <a:rPr lang="en-CA" sz="2000" dirty="0" smtClean="0"/>
              <a:t>If you have a </a:t>
            </a:r>
            <a:r>
              <a:rPr lang="en-CA" sz="2000" dirty="0"/>
              <a:t>serious illness or personal emergency causing the absence or the inability to work at least 20 hours per </a:t>
            </a:r>
            <a:r>
              <a:rPr lang="en-CA" sz="2000" dirty="0" smtClean="0"/>
              <a:t>week then you will need to contact NCTRC to potentially apply for an alternative internship. You can take up to 2 consecutive weeks off if it is an emergency, but no longer.  </a:t>
            </a:r>
          </a:p>
          <a:p>
            <a:pPr lvl="1"/>
            <a:r>
              <a:rPr lang="en-US" dirty="0"/>
              <a:t>NCTRC Internship Guidelines: </a:t>
            </a:r>
            <a:r>
              <a:rPr lang="en-US" dirty="0">
                <a:hlinkClick r:id="rId2"/>
              </a:rPr>
              <a:t>https://</a:t>
            </a:r>
            <a:r>
              <a:rPr lang="en-US" dirty="0" smtClean="0">
                <a:hlinkClick r:id="rId2"/>
              </a:rPr>
              <a:t>www.nctrc.org/wp-content/uploads/2017/09/AltInternshipGuidelines.pdf</a:t>
            </a:r>
            <a:endParaRPr lang="en-CA" dirty="0" smtClean="0"/>
          </a:p>
          <a:p>
            <a:r>
              <a:rPr lang="en-US" sz="2000" dirty="0" smtClean="0"/>
              <a:t>If time is missed, you will need to make up the hours (Saturdays, staying late, etc.) while continuing to not work more than allowable maximum of 45 hours per week. </a:t>
            </a:r>
            <a:r>
              <a:rPr lang="en-US" sz="2000" b="1" dirty="0" smtClean="0"/>
              <a:t>Hours are the most important #!</a:t>
            </a:r>
          </a:p>
          <a:p>
            <a:r>
              <a:rPr lang="en-US" sz="2000" dirty="0" smtClean="0"/>
              <a:t>Vacations, weddings, etc. are not to be planned during the internship. </a:t>
            </a:r>
            <a:endParaRPr lang="en-CA" sz="2000" dirty="0"/>
          </a:p>
          <a:p>
            <a:endParaRPr lang="en-CA" dirty="0"/>
          </a:p>
        </p:txBody>
      </p:sp>
    </p:spTree>
    <p:extLst>
      <p:ext uri="{BB962C8B-B14F-4D97-AF65-F5344CB8AC3E}">
        <p14:creationId xmlns:p14="http://schemas.microsoft.com/office/powerpoint/2010/main" val="2542421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20914"/>
            <a:ext cx="8911687" cy="1306286"/>
          </a:xfrm>
        </p:spPr>
        <p:txBody>
          <a:bodyPr/>
          <a:lstStyle/>
          <a:p>
            <a:r>
              <a:rPr lang="en-US" dirty="0" smtClean="0"/>
              <a:t>Code of Ethics – ATRA (2018)</a:t>
            </a:r>
            <a:endParaRPr lang="en-CA" dirty="0"/>
          </a:p>
        </p:txBody>
      </p:sp>
      <p:sp>
        <p:nvSpPr>
          <p:cNvPr id="3" name="Content Placeholder 2"/>
          <p:cNvSpPr>
            <a:spLocks noGrp="1"/>
          </p:cNvSpPr>
          <p:nvPr>
            <p:ph idx="1"/>
          </p:nvPr>
        </p:nvSpPr>
        <p:spPr>
          <a:xfrm>
            <a:off x="1321724" y="1138844"/>
            <a:ext cx="10536447" cy="5719156"/>
          </a:xfrm>
        </p:spPr>
        <p:txBody>
          <a:bodyPr>
            <a:normAutofit fontScale="70000" lnSpcReduction="20000"/>
          </a:bodyPr>
          <a:lstStyle/>
          <a:p>
            <a:r>
              <a:rPr lang="en-CA" sz="2100" dirty="0"/>
              <a:t>The Recreation Therapist:</a:t>
            </a:r>
          </a:p>
          <a:p>
            <a:pPr lvl="1"/>
            <a:r>
              <a:rPr lang="en-CA" sz="2100" dirty="0"/>
              <a:t>is obligated to be competent in the service of defined Standards of Practice for Therapeutic Recreation.</a:t>
            </a:r>
          </a:p>
          <a:p>
            <a:pPr lvl="1"/>
            <a:r>
              <a:rPr lang="en-CA" sz="2100" dirty="0"/>
              <a:t>is committed to the continuous task of learning and self-improvement, to increase individual effectiveness as a professional.</a:t>
            </a:r>
          </a:p>
          <a:p>
            <a:pPr lvl="1"/>
            <a:r>
              <a:rPr lang="en-CA" sz="2100" dirty="0"/>
              <a:t>encourages the trust and confidence of the client and others through professional conduct and appearance.</a:t>
            </a:r>
          </a:p>
          <a:p>
            <a:pPr lvl="1"/>
            <a:r>
              <a:rPr lang="en-CA" sz="2100" dirty="0"/>
              <a:t>encourages and participates in projects or research aimed at upgrading professional services, and communicates the results of these efforts.</a:t>
            </a:r>
          </a:p>
          <a:p>
            <a:pPr lvl="1"/>
            <a:r>
              <a:rPr lang="en-CA" sz="2100" dirty="0"/>
              <a:t>acknowledges inherent human rights guaranteed by law and treats each client with dignity and respect.</a:t>
            </a:r>
          </a:p>
          <a:p>
            <a:pPr lvl="1"/>
            <a:r>
              <a:rPr lang="en-CA" sz="2100" dirty="0"/>
              <a:t>recognizes the client has the right to accept or refuse any therapeutic recreation service recommended to him/her.</a:t>
            </a:r>
          </a:p>
          <a:p>
            <a:pPr lvl="1"/>
            <a:r>
              <a:rPr lang="en-CA" sz="2100" dirty="0"/>
              <a:t>responds to requests for information and education. Requests are referred to appropriate sources when information is beyond the resources of the therapist or agency.</a:t>
            </a:r>
          </a:p>
          <a:p>
            <a:pPr lvl="1"/>
            <a:r>
              <a:rPr lang="en-CA" sz="2100" dirty="0"/>
              <a:t>will conduct all programs with due regard to the safety of the client, other clients, colleagues, and himself/herself.</a:t>
            </a:r>
          </a:p>
          <a:p>
            <a:pPr lvl="1"/>
            <a:r>
              <a:rPr lang="en-CA" sz="2100" dirty="0"/>
              <a:t>is obligated to preserve and protect the confidentiality of any information, either medical or personal, acquired through professional contact with the client, except where disclosure of such information is necessary to the service or treatment of the client, or is a legal requirement of the courts.</a:t>
            </a:r>
          </a:p>
          <a:p>
            <a:pPr lvl="1"/>
            <a:r>
              <a:rPr lang="en-CA" sz="2100" dirty="0"/>
              <a:t>functions as a cooperative member of a treatment team for the delivery of effective health care.</a:t>
            </a:r>
          </a:p>
          <a:p>
            <a:pPr lvl="1"/>
            <a:r>
              <a:rPr lang="en-CA" sz="2100" dirty="0"/>
              <a:t>serves as an advocate for Therapeutic Recreation by promoting the purpose, values, and ethics of the profession.</a:t>
            </a:r>
          </a:p>
          <a:p>
            <a:endParaRPr lang="en-CA" dirty="0"/>
          </a:p>
        </p:txBody>
      </p:sp>
    </p:spTree>
    <p:extLst>
      <p:ext uri="{BB962C8B-B14F-4D97-AF65-F5344CB8AC3E}">
        <p14:creationId xmlns:p14="http://schemas.microsoft.com/office/powerpoint/2010/main" val="573443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0"/>
            <a:ext cx="8911687" cy="797365"/>
          </a:xfrm>
        </p:spPr>
        <p:txBody>
          <a:bodyPr/>
          <a:lstStyle/>
          <a:p>
            <a:r>
              <a:rPr lang="en-US" dirty="0" smtClean="0"/>
              <a:t>Standards of Practice – CTRA (2006)</a:t>
            </a:r>
            <a:endParaRPr lang="en-CA" dirty="0"/>
          </a:p>
        </p:txBody>
      </p:sp>
      <p:sp>
        <p:nvSpPr>
          <p:cNvPr id="3" name="Content Placeholder 2"/>
          <p:cNvSpPr>
            <a:spLocks noGrp="1"/>
          </p:cNvSpPr>
          <p:nvPr>
            <p:ph idx="1"/>
          </p:nvPr>
        </p:nvSpPr>
        <p:spPr>
          <a:xfrm>
            <a:off x="1870364" y="797365"/>
            <a:ext cx="9634248" cy="5952569"/>
          </a:xfrm>
        </p:spPr>
        <p:txBody>
          <a:bodyPr>
            <a:normAutofit/>
          </a:bodyPr>
          <a:lstStyle/>
          <a:p>
            <a:r>
              <a:rPr lang="en-US" sz="2100" dirty="0" smtClean="0"/>
              <a:t>Assessment</a:t>
            </a:r>
          </a:p>
          <a:p>
            <a:r>
              <a:rPr lang="en-US" sz="2100" dirty="0" smtClean="0"/>
              <a:t>Intervention Plan Development</a:t>
            </a:r>
          </a:p>
          <a:p>
            <a:r>
              <a:rPr lang="en-US" sz="2100" dirty="0" smtClean="0"/>
              <a:t>Intervention Plan Implementation</a:t>
            </a:r>
          </a:p>
          <a:p>
            <a:r>
              <a:rPr lang="en-US" sz="2100" dirty="0" smtClean="0"/>
              <a:t>Documentation</a:t>
            </a:r>
          </a:p>
          <a:p>
            <a:r>
              <a:rPr lang="en-US" sz="2100" dirty="0" smtClean="0"/>
              <a:t>Evaluation</a:t>
            </a:r>
          </a:p>
          <a:p>
            <a:r>
              <a:rPr lang="en-US" sz="2100" dirty="0" smtClean="0"/>
              <a:t>Interdisciplinary Collaboration</a:t>
            </a:r>
          </a:p>
          <a:p>
            <a:r>
              <a:rPr lang="en-US" sz="2100" dirty="0" smtClean="0"/>
              <a:t>Professional Development</a:t>
            </a:r>
          </a:p>
          <a:p>
            <a:r>
              <a:rPr lang="en-US" sz="2100" dirty="0" smtClean="0"/>
              <a:t>Research</a:t>
            </a:r>
          </a:p>
          <a:p>
            <a:r>
              <a:rPr lang="en-US" sz="2100" dirty="0" smtClean="0"/>
              <a:t>Ethics</a:t>
            </a:r>
          </a:p>
          <a:p>
            <a:r>
              <a:rPr lang="en-US" sz="2100" dirty="0" smtClean="0"/>
              <a:t>Sensitivity to Diversity</a:t>
            </a:r>
          </a:p>
          <a:p>
            <a:r>
              <a:rPr lang="en-US" sz="2100" dirty="0" smtClean="0"/>
              <a:t>Risk Management </a:t>
            </a:r>
          </a:p>
          <a:p>
            <a:r>
              <a:rPr lang="en-CA" sz="2100" dirty="0">
                <a:hlinkClick r:id="rId2"/>
              </a:rPr>
              <a:t>https://canadian-tr.org/wp-content/uploads/2015/02/Standards_of_Practice_2006-English.pdf</a:t>
            </a:r>
            <a:endParaRPr lang="en-US" sz="2100" dirty="0" smtClean="0"/>
          </a:p>
          <a:p>
            <a:endParaRPr lang="en-CA" dirty="0"/>
          </a:p>
        </p:txBody>
      </p:sp>
    </p:spTree>
    <p:extLst>
      <p:ext uri="{BB962C8B-B14F-4D97-AF65-F5344CB8AC3E}">
        <p14:creationId xmlns:p14="http://schemas.microsoft.com/office/powerpoint/2010/main" val="2181425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محتا - به روزترین وبسایت خبری، آموزشی و تحلیلی با موضوع تراجنسی ها،ترنسکشوال ها"/>
          <p:cNvPicPr>
            <a:picLocks noGrp="1" noChangeAspect="1"/>
          </p:cNvPicPr>
          <p:nvPr>
            <p:ph idx="1"/>
          </p:nvPr>
        </p:nvPicPr>
        <p:blipFill>
          <a:blip r:embed="rId2">
            <a:extLst>
              <a:ext uri="{28A0092B-C50C-407E-A947-70E740481C1C}">
                <a14:useLocalDpi xmlns:a14="http://schemas.microsoft.com/office/drawing/2010/main" val="0"/>
              </a:ext>
            </a:extLst>
          </a:blip>
          <a:srcRect t="3345" b="3345"/>
          <a:stretch>
            <a:fillRect/>
          </a:stretch>
        </p:blipFill>
        <p:spPr>
          <a:xfrm>
            <a:off x="12145" y="91441"/>
            <a:ext cx="12179855" cy="6766560"/>
          </a:xfrm>
          <a:prstGeom prst="rect">
            <a:avLst/>
          </a:prstGeom>
        </p:spPr>
      </p:pic>
    </p:spTree>
    <p:extLst>
      <p:ext uri="{BB962C8B-B14F-4D97-AF65-F5344CB8AC3E}">
        <p14:creationId xmlns:p14="http://schemas.microsoft.com/office/powerpoint/2010/main" val="3707681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54743"/>
            <a:ext cx="8911687" cy="1150256"/>
          </a:xfrm>
        </p:spPr>
        <p:txBody>
          <a:bodyPr/>
          <a:lstStyle/>
          <a:p>
            <a:r>
              <a:rPr lang="en-US" dirty="0" smtClean="0"/>
              <a:t>Documents required</a:t>
            </a:r>
            <a:endParaRPr lang="en-CA" dirty="0"/>
          </a:p>
        </p:txBody>
      </p:sp>
      <p:sp>
        <p:nvSpPr>
          <p:cNvPr id="3" name="Content Placeholder 2"/>
          <p:cNvSpPr>
            <a:spLocks noGrp="1"/>
          </p:cNvSpPr>
          <p:nvPr>
            <p:ph idx="1"/>
          </p:nvPr>
        </p:nvSpPr>
        <p:spPr>
          <a:xfrm>
            <a:off x="2129246" y="2365828"/>
            <a:ext cx="9375365" cy="3545393"/>
          </a:xfrm>
        </p:spPr>
        <p:txBody>
          <a:bodyPr/>
          <a:lstStyle/>
          <a:p>
            <a:pPr lvl="0"/>
            <a:r>
              <a:rPr lang="en-US" sz="2400" dirty="0"/>
              <a:t>Police Information Check with Vulnerable sector </a:t>
            </a:r>
            <a:r>
              <a:rPr lang="en-US" sz="2400" dirty="0" smtClean="0"/>
              <a:t>search – letter on the website </a:t>
            </a:r>
            <a:endParaRPr lang="en-CA" sz="2400" dirty="0"/>
          </a:p>
          <a:p>
            <a:pPr lvl="0"/>
            <a:r>
              <a:rPr lang="en-US" sz="2400" dirty="0"/>
              <a:t>Immunization Record – </a:t>
            </a:r>
            <a:r>
              <a:rPr lang="en-US" sz="2400" dirty="0" smtClean="0"/>
              <a:t>on the website</a:t>
            </a:r>
            <a:endParaRPr lang="en-CA" sz="2400" dirty="0"/>
          </a:p>
          <a:p>
            <a:pPr lvl="0"/>
            <a:r>
              <a:rPr lang="en-US" sz="2400" dirty="0" smtClean="0"/>
              <a:t>HSPnet Consent Form for those applying to </a:t>
            </a:r>
            <a:r>
              <a:rPr lang="en-US" sz="2400" dirty="0" smtClean="0"/>
              <a:t>Alberta Health Services (AHS), </a:t>
            </a:r>
            <a:r>
              <a:rPr lang="en-US" sz="2400" dirty="0" smtClean="0"/>
              <a:t>NSHA, and others – on the website </a:t>
            </a:r>
          </a:p>
          <a:p>
            <a:pPr lvl="0"/>
            <a:r>
              <a:rPr lang="en-CA" sz="2400" dirty="0">
                <a:hlinkClick r:id="rId2"/>
              </a:rPr>
              <a:t>https://www.uleth.ca/healthsciences/practicum-therapeutic-recreation</a:t>
            </a:r>
            <a:endParaRPr lang="en-CA" sz="2400" dirty="0"/>
          </a:p>
          <a:p>
            <a:endParaRPr lang="en-CA" dirty="0"/>
          </a:p>
        </p:txBody>
      </p:sp>
    </p:spTree>
    <p:extLst>
      <p:ext uri="{BB962C8B-B14F-4D97-AF65-F5344CB8AC3E}">
        <p14:creationId xmlns:p14="http://schemas.microsoft.com/office/powerpoint/2010/main" val="38017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 (with AHS)</a:t>
            </a:r>
            <a:endParaRPr lang="en-CA" dirty="0"/>
          </a:p>
        </p:txBody>
      </p:sp>
      <p:sp>
        <p:nvSpPr>
          <p:cNvPr id="3" name="Content Placeholder 2"/>
          <p:cNvSpPr>
            <a:spLocks noGrp="1"/>
          </p:cNvSpPr>
          <p:nvPr>
            <p:ph idx="1"/>
          </p:nvPr>
        </p:nvSpPr>
        <p:spPr>
          <a:xfrm>
            <a:off x="2589212" y="1905000"/>
            <a:ext cx="8915400" cy="4006222"/>
          </a:xfrm>
        </p:spPr>
        <p:txBody>
          <a:bodyPr/>
          <a:lstStyle/>
          <a:p>
            <a:pPr lvl="0"/>
            <a:r>
              <a:rPr lang="en-US" sz="2000" dirty="0"/>
              <a:t>A maximum of 3 applications can be submitted for the first round of applications. If none are successful then there will be another application round </a:t>
            </a:r>
            <a:r>
              <a:rPr lang="en-US" sz="2000" dirty="0" smtClean="0"/>
              <a:t>around mid to late </a:t>
            </a:r>
            <a:r>
              <a:rPr lang="en-US" sz="2000" dirty="0"/>
              <a:t>June </a:t>
            </a:r>
            <a:r>
              <a:rPr lang="en-US" sz="2000" dirty="0" smtClean="0"/>
              <a:t>2020</a:t>
            </a:r>
            <a:endParaRPr lang="en-CA" sz="2000" dirty="0"/>
          </a:p>
          <a:p>
            <a:pPr lvl="0"/>
            <a:r>
              <a:rPr lang="en-US" sz="2000" dirty="0"/>
              <a:t>Resumes and Cover letters for AHS sites to be submitted by </a:t>
            </a:r>
            <a:r>
              <a:rPr lang="en-US" sz="2000" b="1" dirty="0"/>
              <a:t>April </a:t>
            </a:r>
            <a:r>
              <a:rPr lang="en-US" sz="2000" b="1" dirty="0" smtClean="0"/>
              <a:t>27</a:t>
            </a:r>
            <a:r>
              <a:rPr lang="en-US" sz="2000" b="1" baseline="30000" dirty="0" smtClean="0"/>
              <a:t>th</a:t>
            </a:r>
            <a:r>
              <a:rPr lang="en-US" sz="2000" b="1" dirty="0" smtClean="0"/>
              <a:t> 2020</a:t>
            </a:r>
            <a:r>
              <a:rPr lang="en-US" sz="2000" dirty="0" smtClean="0"/>
              <a:t> </a:t>
            </a:r>
            <a:r>
              <a:rPr lang="en-US" sz="2000" dirty="0"/>
              <a:t>to </a:t>
            </a:r>
            <a:r>
              <a:rPr lang="en-US" sz="2000" dirty="0" smtClean="0"/>
              <a:t>Marina Christman (marina.Christman@uleth.ca) </a:t>
            </a:r>
            <a:endParaRPr lang="en-CA" sz="2000" dirty="0"/>
          </a:p>
          <a:p>
            <a:pPr lvl="0"/>
            <a:r>
              <a:rPr lang="en-US" sz="2000" dirty="0"/>
              <a:t>All </a:t>
            </a:r>
            <a:r>
              <a:rPr lang="en-US" sz="2000" dirty="0" smtClean="0"/>
              <a:t>Resumes </a:t>
            </a:r>
            <a:r>
              <a:rPr lang="en-US" sz="2000" dirty="0"/>
              <a:t>and </a:t>
            </a:r>
            <a:r>
              <a:rPr lang="en-US" sz="2000" dirty="0" smtClean="0"/>
              <a:t>Cover </a:t>
            </a:r>
            <a:r>
              <a:rPr lang="en-US" sz="2000" dirty="0"/>
              <a:t>letters emailed </a:t>
            </a:r>
            <a:r>
              <a:rPr lang="en-US" sz="2000" dirty="0" smtClean="0"/>
              <a:t>to Marina </a:t>
            </a:r>
            <a:r>
              <a:rPr lang="en-US" sz="2000" dirty="0"/>
              <a:t>by </a:t>
            </a:r>
            <a:r>
              <a:rPr lang="en-US" sz="2000" b="1" dirty="0"/>
              <a:t>April </a:t>
            </a:r>
            <a:r>
              <a:rPr lang="en-US" sz="2000" b="1" dirty="0" smtClean="0"/>
              <a:t>27</a:t>
            </a:r>
            <a:r>
              <a:rPr lang="en-US" sz="2000" b="1" baseline="30000" dirty="0" smtClean="0"/>
              <a:t>th</a:t>
            </a:r>
            <a:r>
              <a:rPr lang="en-US" sz="2000" b="1" dirty="0" smtClean="0"/>
              <a:t> 2020 </a:t>
            </a:r>
            <a:r>
              <a:rPr lang="en-US" sz="2000" dirty="0"/>
              <a:t>will be submitted to the designated internship sites by </a:t>
            </a:r>
            <a:r>
              <a:rPr lang="en-US" sz="2000" dirty="0" smtClean="0"/>
              <a:t>Marina through HSPnet. Marina has the only access to this website. </a:t>
            </a:r>
            <a:endParaRPr lang="en-CA" sz="2000" dirty="0"/>
          </a:p>
          <a:p>
            <a:pPr lvl="0"/>
            <a:r>
              <a:rPr lang="en-US" sz="2000" dirty="0"/>
              <a:t>Do not contact AHS internship supervisors unless they contact you.</a:t>
            </a:r>
            <a:endParaRPr lang="en-CA" sz="2000" dirty="0"/>
          </a:p>
          <a:p>
            <a:endParaRPr lang="en-CA" dirty="0"/>
          </a:p>
        </p:txBody>
      </p:sp>
    </p:spTree>
    <p:extLst>
      <p:ext uri="{BB962C8B-B14F-4D97-AF65-F5344CB8AC3E}">
        <p14:creationId xmlns:p14="http://schemas.microsoft.com/office/powerpoint/2010/main" val="200907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 (outside of AHS)</a:t>
            </a:r>
            <a:endParaRPr lang="en-CA" dirty="0"/>
          </a:p>
        </p:txBody>
      </p:sp>
      <p:sp>
        <p:nvSpPr>
          <p:cNvPr id="3" name="Content Placeholder 2"/>
          <p:cNvSpPr>
            <a:spLocks noGrp="1"/>
          </p:cNvSpPr>
          <p:nvPr>
            <p:ph idx="1"/>
          </p:nvPr>
        </p:nvSpPr>
        <p:spPr/>
        <p:txBody>
          <a:bodyPr/>
          <a:lstStyle/>
          <a:p>
            <a:pPr lvl="0"/>
            <a:r>
              <a:rPr lang="en-US" sz="2000" dirty="0"/>
              <a:t>Resumes and </a:t>
            </a:r>
            <a:r>
              <a:rPr lang="en-US" sz="2000" dirty="0" smtClean="0"/>
              <a:t>Cover </a:t>
            </a:r>
            <a:r>
              <a:rPr lang="en-US" sz="2000" dirty="0"/>
              <a:t>letters for non-AHS sites can be directly submitted by student to the </a:t>
            </a:r>
            <a:r>
              <a:rPr lang="en-US" sz="2000" dirty="0" smtClean="0"/>
              <a:t>site, unless otherwise stated. </a:t>
            </a:r>
            <a:endParaRPr lang="en-CA" sz="2000" dirty="0"/>
          </a:p>
          <a:p>
            <a:pPr lvl="0"/>
            <a:r>
              <a:rPr lang="en-US" sz="2000" dirty="0"/>
              <a:t>There is no limit on how many </a:t>
            </a:r>
            <a:r>
              <a:rPr lang="en-US" sz="2000" dirty="0" smtClean="0"/>
              <a:t>non-AHS </a:t>
            </a:r>
            <a:r>
              <a:rPr lang="en-US" sz="2000" dirty="0"/>
              <a:t>sites you apply </a:t>
            </a:r>
            <a:r>
              <a:rPr lang="en-US" sz="2000" dirty="0" smtClean="0"/>
              <a:t>for, but be aware of your time and energy.</a:t>
            </a:r>
            <a:endParaRPr lang="en-CA" sz="2000" dirty="0"/>
          </a:p>
          <a:p>
            <a:pPr lvl="0"/>
            <a:r>
              <a:rPr lang="en-US" sz="2000" dirty="0"/>
              <a:t>Ensure that Devan and </a:t>
            </a:r>
            <a:r>
              <a:rPr lang="en-US" sz="2000" dirty="0" smtClean="0"/>
              <a:t>Marina </a:t>
            </a:r>
            <a:r>
              <a:rPr lang="en-US" sz="2000" dirty="0"/>
              <a:t>are aware of any non-AHS sites you have applied for or are planning on applying for as we need to ensure there is an affiliation agreement in place between the U of L and the potential internship site. </a:t>
            </a:r>
            <a:endParaRPr lang="en-CA" sz="2000" dirty="0"/>
          </a:p>
          <a:p>
            <a:endParaRPr lang="en-CA" dirty="0"/>
          </a:p>
        </p:txBody>
      </p:sp>
    </p:spTree>
    <p:extLst>
      <p:ext uri="{BB962C8B-B14F-4D97-AF65-F5344CB8AC3E}">
        <p14:creationId xmlns:p14="http://schemas.microsoft.com/office/powerpoint/2010/main" val="1990035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 </a:t>
            </a:r>
            <a:br>
              <a:rPr lang="en-US" dirty="0" smtClean="0"/>
            </a:br>
            <a:r>
              <a:rPr lang="en-US" sz="2400" dirty="0" smtClean="0"/>
              <a:t>(additional information)</a:t>
            </a:r>
            <a:endParaRPr lang="en-CA" sz="2400" dirty="0"/>
          </a:p>
        </p:txBody>
      </p:sp>
      <p:sp>
        <p:nvSpPr>
          <p:cNvPr id="3" name="Content Placeholder 2"/>
          <p:cNvSpPr>
            <a:spLocks noGrp="1"/>
          </p:cNvSpPr>
          <p:nvPr>
            <p:ph idx="1"/>
          </p:nvPr>
        </p:nvSpPr>
        <p:spPr/>
        <p:txBody>
          <a:bodyPr/>
          <a:lstStyle/>
          <a:p>
            <a:pPr lvl="0"/>
            <a:r>
              <a:rPr lang="en-US" sz="2000" dirty="0" smtClean="0"/>
              <a:t>Generally </a:t>
            </a:r>
            <a:r>
              <a:rPr lang="en-US" sz="2000" dirty="0"/>
              <a:t>you will be informed by approximately </a:t>
            </a:r>
            <a:r>
              <a:rPr lang="en-US" sz="2000" b="1" dirty="0"/>
              <a:t>mid to late May </a:t>
            </a:r>
            <a:r>
              <a:rPr lang="en-US" sz="2000" b="1" dirty="0" smtClean="0"/>
              <a:t>2020</a:t>
            </a:r>
            <a:r>
              <a:rPr lang="en-US" sz="2000" dirty="0" smtClean="0"/>
              <a:t> </a:t>
            </a:r>
            <a:r>
              <a:rPr lang="en-US" sz="2000" dirty="0"/>
              <a:t>if you are going to be considered for an </a:t>
            </a:r>
            <a:r>
              <a:rPr lang="en-US" sz="2000" dirty="0" smtClean="0"/>
              <a:t>interview/internship </a:t>
            </a:r>
            <a:r>
              <a:rPr lang="en-US" sz="2000" dirty="0"/>
              <a:t>at any of the sites you applied for by the April </a:t>
            </a:r>
            <a:r>
              <a:rPr lang="en-US" sz="2000" dirty="0" smtClean="0"/>
              <a:t>27th </a:t>
            </a:r>
            <a:r>
              <a:rPr lang="en-US" sz="2000" dirty="0"/>
              <a:t>deadline. From there if you are being considered an interview will likely take place around </a:t>
            </a:r>
            <a:r>
              <a:rPr lang="en-US" sz="2000" b="1" dirty="0"/>
              <a:t>early to mid June </a:t>
            </a:r>
            <a:r>
              <a:rPr lang="en-US" sz="2000" b="1" dirty="0" smtClean="0"/>
              <a:t>2020</a:t>
            </a:r>
            <a:r>
              <a:rPr lang="en-US" sz="2000" dirty="0" smtClean="0"/>
              <a:t>. </a:t>
            </a:r>
            <a:endParaRPr lang="en-CA" sz="2000" dirty="0"/>
          </a:p>
          <a:p>
            <a:pPr lvl="0"/>
            <a:r>
              <a:rPr lang="en-US" sz="2000" dirty="0"/>
              <a:t>If none of the internship sites you applied for accept </a:t>
            </a:r>
            <a:r>
              <a:rPr lang="en-US" sz="2000" dirty="0" smtClean="0"/>
              <a:t>you </a:t>
            </a:r>
            <a:r>
              <a:rPr lang="en-US" sz="2000" dirty="0"/>
              <a:t>then you will go through another round of internship applications</a:t>
            </a:r>
            <a:r>
              <a:rPr lang="en-US" sz="2000" dirty="0" smtClean="0"/>
              <a:t>. This is a common process for students, so don’t worry that you didn’t make the first round. </a:t>
            </a:r>
            <a:endParaRPr lang="en-CA" sz="2000" dirty="0"/>
          </a:p>
          <a:p>
            <a:endParaRPr lang="en-CA" dirty="0"/>
          </a:p>
        </p:txBody>
      </p:sp>
    </p:spTree>
    <p:extLst>
      <p:ext uri="{BB962C8B-B14F-4D97-AF65-F5344CB8AC3E}">
        <p14:creationId xmlns:p14="http://schemas.microsoft.com/office/powerpoint/2010/main" val="117022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Internship Preparation </a:t>
            </a:r>
            <a:r>
              <a:rPr lang="en-US" dirty="0"/>
              <a:t/>
            </a:r>
            <a:br>
              <a:rPr lang="en-US" dirty="0"/>
            </a:br>
            <a:endParaRPr lang="en-CA" dirty="0"/>
          </a:p>
        </p:txBody>
      </p:sp>
      <p:sp>
        <p:nvSpPr>
          <p:cNvPr id="3" name="Content Placeholder 2"/>
          <p:cNvSpPr>
            <a:spLocks noGrp="1"/>
          </p:cNvSpPr>
          <p:nvPr>
            <p:ph idx="1"/>
          </p:nvPr>
        </p:nvSpPr>
        <p:spPr/>
        <p:txBody>
          <a:bodyPr>
            <a:normAutofit/>
          </a:bodyPr>
          <a:lstStyle/>
          <a:p>
            <a:pPr lvl="0"/>
            <a:r>
              <a:rPr lang="en-US" sz="2000" dirty="0" smtClean="0"/>
              <a:t>Register for the course, TREC 4550X, TREC 4550XA, or TREC 4550XB through the Bridge. You must be registered in the course!</a:t>
            </a:r>
          </a:p>
          <a:p>
            <a:r>
              <a:rPr lang="en-US" sz="2000" dirty="0" smtClean="0"/>
              <a:t>The </a:t>
            </a:r>
            <a:r>
              <a:rPr lang="en-US" sz="2000" dirty="0"/>
              <a:t>internship Manual </a:t>
            </a:r>
            <a:r>
              <a:rPr lang="en-US" sz="2000" dirty="0" smtClean="0"/>
              <a:t>is now </a:t>
            </a:r>
            <a:r>
              <a:rPr lang="en-US" sz="2000" dirty="0"/>
              <a:t>posted on </a:t>
            </a:r>
            <a:r>
              <a:rPr lang="en-US" sz="2000" dirty="0" smtClean="0"/>
              <a:t>the University of Lethbridge TR website for you to review. </a:t>
            </a:r>
            <a:r>
              <a:rPr lang="en-US" sz="2000" dirty="0"/>
              <a:t>Please take the time to review this document thoroughly as it includes relevant information for various aspects of your internship. Take the time to familiarize yourself with the assignments, the various forms/agreements, responsibilities, NCTRC job tasks, etc. </a:t>
            </a:r>
            <a:endParaRPr lang="en-CA" sz="2000" dirty="0"/>
          </a:p>
        </p:txBody>
      </p:sp>
    </p:spTree>
    <p:extLst>
      <p:ext uri="{BB962C8B-B14F-4D97-AF65-F5344CB8AC3E}">
        <p14:creationId xmlns:p14="http://schemas.microsoft.com/office/powerpoint/2010/main" val="380021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7935" y="144425"/>
            <a:ext cx="8911687" cy="784965"/>
          </a:xfrm>
        </p:spPr>
        <p:txBody>
          <a:bodyPr/>
          <a:lstStyle/>
          <a:p>
            <a:r>
              <a:rPr lang="en-US" dirty="0" smtClean="0"/>
              <a:t>Interviews – How to prepare</a:t>
            </a:r>
            <a:endParaRPr lang="en-CA" dirty="0"/>
          </a:p>
        </p:txBody>
      </p:sp>
      <p:sp>
        <p:nvSpPr>
          <p:cNvPr id="3" name="Content Placeholder 2"/>
          <p:cNvSpPr>
            <a:spLocks noGrp="1"/>
          </p:cNvSpPr>
          <p:nvPr>
            <p:ph idx="1"/>
          </p:nvPr>
        </p:nvSpPr>
        <p:spPr>
          <a:xfrm>
            <a:off x="1319134" y="1094282"/>
            <a:ext cx="10628027" cy="5763718"/>
          </a:xfrm>
        </p:spPr>
        <p:txBody>
          <a:bodyPr>
            <a:normAutofit lnSpcReduction="10000"/>
          </a:bodyPr>
          <a:lstStyle/>
          <a:p>
            <a:r>
              <a:rPr lang="en-CA" sz="2100" dirty="0"/>
              <a:t>To prepare for the internship interview it’s important to rehearse sample questions beforehand and know what kind of questions might be asked during the interview. There is no need to memorize your answers, but you should be able to speak about knowledge areas related to Therapeutic Recreation. </a:t>
            </a:r>
          </a:p>
          <a:p>
            <a:r>
              <a:rPr lang="en-CA" sz="2100" dirty="0"/>
              <a:t>Some </a:t>
            </a:r>
            <a:r>
              <a:rPr lang="en-CA" sz="2100" b="1" dirty="0"/>
              <a:t>sample questions</a:t>
            </a:r>
            <a:r>
              <a:rPr lang="en-CA" sz="2100" dirty="0"/>
              <a:t> may be:</a:t>
            </a:r>
          </a:p>
          <a:p>
            <a:pPr lvl="0"/>
            <a:r>
              <a:rPr lang="en-CA" sz="2100" dirty="0"/>
              <a:t>What characteristics do you possess that would make you a good candidate?</a:t>
            </a:r>
          </a:p>
          <a:p>
            <a:pPr lvl="0"/>
            <a:r>
              <a:rPr lang="en-CA" sz="2100" dirty="0"/>
              <a:t>Why did you pick therapeutic recreation as your field of interest?</a:t>
            </a:r>
          </a:p>
          <a:p>
            <a:pPr lvl="0"/>
            <a:r>
              <a:rPr lang="en-CA" sz="2100" dirty="0"/>
              <a:t>What types of experiences do you have working with special populations?</a:t>
            </a:r>
          </a:p>
          <a:p>
            <a:pPr lvl="0"/>
            <a:r>
              <a:rPr lang="en-CA" sz="2100" dirty="0"/>
              <a:t>Tell me about your understanding of a holistic approach to treating patients or clients.</a:t>
            </a:r>
          </a:p>
          <a:p>
            <a:pPr lvl="0"/>
            <a:r>
              <a:rPr lang="en-CA" sz="2100" dirty="0"/>
              <a:t>What are your strengths?</a:t>
            </a:r>
          </a:p>
          <a:p>
            <a:pPr lvl="0"/>
            <a:r>
              <a:rPr lang="en-CA" sz="2100" dirty="0"/>
              <a:t>What are areas you could improve on?</a:t>
            </a:r>
          </a:p>
          <a:p>
            <a:pPr lvl="0"/>
            <a:r>
              <a:rPr lang="en-CA" sz="2100" dirty="0"/>
              <a:t>Have you had experience managing aggressive clients? Explain. </a:t>
            </a:r>
          </a:p>
          <a:p>
            <a:endParaRPr lang="en-CA" dirty="0"/>
          </a:p>
        </p:txBody>
      </p:sp>
    </p:spTree>
    <p:extLst>
      <p:ext uri="{BB962C8B-B14F-4D97-AF65-F5344CB8AC3E}">
        <p14:creationId xmlns:p14="http://schemas.microsoft.com/office/powerpoint/2010/main" val="107535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Interviews Continued</a:t>
            </a:r>
            <a:endParaRPr lang="en-CA" dirty="0"/>
          </a:p>
        </p:txBody>
      </p:sp>
      <p:sp>
        <p:nvSpPr>
          <p:cNvPr id="3" name="Content Placeholder 2"/>
          <p:cNvSpPr>
            <a:spLocks noGrp="1"/>
          </p:cNvSpPr>
          <p:nvPr>
            <p:ph idx="1"/>
          </p:nvPr>
        </p:nvSpPr>
        <p:spPr>
          <a:xfrm>
            <a:off x="1948721" y="2133600"/>
            <a:ext cx="9555891" cy="3777622"/>
          </a:xfrm>
        </p:spPr>
        <p:txBody>
          <a:bodyPr/>
          <a:lstStyle/>
          <a:p>
            <a:r>
              <a:rPr lang="en-CA" sz="2200" dirty="0"/>
              <a:t>There may be </a:t>
            </a:r>
            <a:r>
              <a:rPr lang="en-CA" sz="2200" b="1" dirty="0"/>
              <a:t>behavioural scenario questions</a:t>
            </a:r>
            <a:r>
              <a:rPr lang="en-CA" sz="2200" dirty="0"/>
              <a:t> as well, where the interviewer wants to know how you would deal with hypothetical situations or situations you have dealt with in the past. </a:t>
            </a:r>
            <a:endParaRPr lang="en-CA" sz="2200" dirty="0" smtClean="0"/>
          </a:p>
          <a:p>
            <a:endParaRPr lang="en-CA" sz="2200" dirty="0"/>
          </a:p>
          <a:p>
            <a:pPr lvl="0"/>
            <a:r>
              <a:rPr lang="en-CA" sz="2200" dirty="0"/>
              <a:t>How would you respond in a conflict situation with a staff member?</a:t>
            </a:r>
          </a:p>
          <a:p>
            <a:pPr lvl="0"/>
            <a:r>
              <a:rPr lang="en-CA" sz="2200" dirty="0"/>
              <a:t>How have you dealt with conflict with a supervisor in the past</a:t>
            </a:r>
            <a:r>
              <a:rPr lang="en-CA" sz="2200" dirty="0" smtClean="0"/>
              <a:t>?</a:t>
            </a:r>
          </a:p>
          <a:p>
            <a:pPr lvl="0"/>
            <a:r>
              <a:rPr lang="en-US" sz="2200" dirty="0" smtClean="0"/>
              <a:t>We will get to some specific examples later on. </a:t>
            </a:r>
            <a:endParaRPr lang="en-CA" sz="2200" dirty="0"/>
          </a:p>
          <a:p>
            <a:endParaRPr lang="en-CA" dirty="0"/>
          </a:p>
        </p:txBody>
      </p:sp>
    </p:spTree>
    <p:extLst>
      <p:ext uri="{BB962C8B-B14F-4D97-AF65-F5344CB8AC3E}">
        <p14:creationId xmlns:p14="http://schemas.microsoft.com/office/powerpoint/2010/main" val="4050151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14725</TotalTime>
  <Words>2350</Words>
  <Application>Microsoft Office PowerPoint</Application>
  <PresentationFormat>Widescreen</PresentationFormat>
  <Paragraphs>123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Wisp</vt:lpstr>
      <vt:lpstr>Therapeutic Recreation Internship/Practicum</vt:lpstr>
      <vt:lpstr>Agenda</vt:lpstr>
      <vt:lpstr>Documents required</vt:lpstr>
      <vt:lpstr>Application Process (with AHS)</vt:lpstr>
      <vt:lpstr>Application Process (outside of AHS)</vt:lpstr>
      <vt:lpstr>Application Process  (additional information)</vt:lpstr>
      <vt:lpstr>Internship Preparation  </vt:lpstr>
      <vt:lpstr>Interviews – How to prepare</vt:lpstr>
      <vt:lpstr>Interviews Continued</vt:lpstr>
      <vt:lpstr>Interviews Continued</vt:lpstr>
      <vt:lpstr>Case Study #1</vt:lpstr>
      <vt:lpstr>Case Study #2</vt:lpstr>
      <vt:lpstr>Interviews Continued</vt:lpstr>
      <vt:lpstr>Internship Manual</vt:lpstr>
      <vt:lpstr>Conflict Management</vt:lpstr>
      <vt:lpstr>PowerPoint Presentation</vt:lpstr>
      <vt:lpstr>Conflict Continued</vt:lpstr>
      <vt:lpstr>Conflict Resolution Scenarios</vt:lpstr>
      <vt:lpstr>Conflict Resolution Scenarios</vt:lpstr>
      <vt:lpstr>Conflict Resolution Scenarios</vt:lpstr>
      <vt:lpstr>Sick Time/Time Away</vt:lpstr>
      <vt:lpstr>Code of Ethics – ATRA (2018)</vt:lpstr>
      <vt:lpstr>Standards of Practice – CTRA (2006)</vt:lpstr>
      <vt:lpstr>PowerPoint Presentation</vt:lpstr>
    </vt:vector>
  </TitlesOfParts>
  <Company>University of Lethbridge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Internship/Practicum</dc:title>
  <dc:creator>Douziech, Aimee</dc:creator>
  <cp:lastModifiedBy>McNeill, Devan</cp:lastModifiedBy>
  <cp:revision>30</cp:revision>
  <dcterms:created xsi:type="dcterms:W3CDTF">2019-03-27T21:01:48Z</dcterms:created>
  <dcterms:modified xsi:type="dcterms:W3CDTF">2020-04-20T01:28:10Z</dcterms:modified>
</cp:coreProperties>
</file>