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176" r:id="rId4"/>
  </p:sldMasterIdLst>
  <p:notesMasterIdLst>
    <p:notesMasterId r:id="rId16"/>
  </p:notesMasterIdLst>
  <p:sldIdLst>
    <p:sldId id="256" r:id="rId5"/>
    <p:sldId id="445" r:id="rId6"/>
    <p:sldId id="446" r:id="rId7"/>
    <p:sldId id="447" r:id="rId8"/>
    <p:sldId id="448" r:id="rId9"/>
    <p:sldId id="449" r:id="rId10"/>
    <p:sldId id="450" r:id="rId11"/>
    <p:sldId id="452" r:id="rId12"/>
    <p:sldId id="453" r:id="rId13"/>
    <p:sldId id="454" r:id="rId14"/>
    <p:sldId id="451" r:id="rId15"/>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toi-Demkiw, Carolin" initials="" lastIdx="5" clrIdx="0"/>
  <p:cmAuthor id="2" name="carolin.cattoidemkiw" initials="" lastIdx="59" clrIdx="1"/>
  <p:cmAuthor id="3" name="Weber, Lori" initials="" lastIdx="2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7F00"/>
    <a:srgbClr val="00A249"/>
    <a:srgbClr val="FAD000"/>
    <a:srgbClr val="FFDF34"/>
    <a:srgbClr val="FF9900"/>
    <a:srgbClr val="062061"/>
    <a:srgbClr val="E62926"/>
    <a:srgbClr val="FDE442"/>
    <a:srgbClr val="F13722"/>
    <a:srgbClr val="0B2E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85" autoAdjust="0"/>
    <p:restoredTop sz="80366" autoAdjust="0"/>
  </p:normalViewPr>
  <p:slideViewPr>
    <p:cSldViewPr>
      <p:cViewPr varScale="1">
        <p:scale>
          <a:sx n="89" d="100"/>
          <a:sy n="89" d="100"/>
        </p:scale>
        <p:origin x="2514" y="78"/>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3177" tIns="46589" rIns="93177" bIns="46589" rtlCol="0"/>
          <a:lstStyle>
            <a:lvl1pPr algn="l">
              <a:defRPr sz="1200"/>
            </a:lvl1pPr>
          </a:lstStyle>
          <a:p>
            <a:pPr>
              <a:defRPr/>
            </a:pPr>
            <a:endParaRPr lang="en-CA" dirty="0"/>
          </a:p>
        </p:txBody>
      </p:sp>
      <p:sp>
        <p:nvSpPr>
          <p:cNvPr id="3" name="Date Placeholder 2"/>
          <p:cNvSpPr>
            <a:spLocks noGrp="1"/>
          </p:cNvSpPr>
          <p:nvPr>
            <p:ph type="dt" idx="1"/>
          </p:nvPr>
        </p:nvSpPr>
        <p:spPr>
          <a:xfrm>
            <a:off x="3970338" y="0"/>
            <a:ext cx="3038475" cy="466725"/>
          </a:xfrm>
          <a:prstGeom prst="rect">
            <a:avLst/>
          </a:prstGeom>
        </p:spPr>
        <p:txBody>
          <a:bodyPr vert="horz" lIns="93177" tIns="46589" rIns="93177" bIns="46589" rtlCol="0"/>
          <a:lstStyle>
            <a:lvl1pPr algn="r">
              <a:defRPr sz="1200"/>
            </a:lvl1pPr>
          </a:lstStyle>
          <a:p>
            <a:pPr>
              <a:defRPr/>
            </a:pPr>
            <a:fld id="{86192382-2C38-49D2-B026-12B4F989E840}" type="datetimeFigureOut">
              <a:rPr lang="en-CA"/>
              <a:pPr>
                <a:defRPr/>
              </a:pPr>
              <a:t>29/03/2020</a:t>
            </a:fld>
            <a:endParaRPr lang="en-CA"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pPr lvl="0"/>
            <a:endParaRPr lang="en-CA" noProof="0" dirty="0" smtClean="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a:defRPr sz="1200"/>
            </a:lvl1pPr>
          </a:lstStyle>
          <a:p>
            <a:pPr>
              <a:defRPr/>
            </a:pPr>
            <a:endParaRPr lang="en-CA"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a:defRPr sz="1200"/>
            </a:lvl1pPr>
          </a:lstStyle>
          <a:p>
            <a:pPr>
              <a:defRPr/>
            </a:pPr>
            <a:fld id="{AC34953F-F86B-4104-9184-B4DFCB13B1C7}" type="slidenum">
              <a:rPr lang="en-CA"/>
              <a:pPr>
                <a:defRPr/>
              </a:pPr>
              <a:t>‹#›</a:t>
            </a:fld>
            <a:endParaRPr lang="en-CA"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sz="1200" b="0" i="0" u="none" strike="noStrike" kern="1200" baseline="0" dirty="0" smtClean="0">
                <a:solidFill>
                  <a:srgbClr val="000000"/>
                </a:solidFill>
                <a:latin typeface="Calibri" panose="020F0502020204030204" pitchFamily="34" charset="0"/>
              </a:rPr>
              <a:t>Welcome to the U of L COVID 19 Health and Safety Training. This training is provided for all Faculty, staff and students granted access to the U of L Campus during the period of “Restricted Access” of campus buildings.</a:t>
            </a:r>
            <a:endParaRPr lang="en-US" altLang="en-US" dirty="0"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0172702-2D69-4C53-B85C-21BAC0AC3092}" type="slidenum">
              <a:rPr lang="en-CA" altLang="en-US" sz="1200" smtClean="0"/>
              <a:pPr/>
              <a:t>1</a:t>
            </a:fld>
            <a:endParaRPr lang="en-CA" altLang="en-US" sz="120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smtClean="0"/>
              <a:t>Review of health</a:t>
            </a:r>
            <a:r>
              <a:rPr lang="en-US" baseline="0" dirty="0" smtClean="0"/>
              <a:t> and safety practices when working on campus during the </a:t>
            </a:r>
            <a:r>
              <a:rPr lang="en-US" baseline="0" smtClean="0"/>
              <a:t>restricted access due to COVID 19.</a:t>
            </a:r>
            <a:endParaRPr lang="en-CA"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3F37AD4-B4B8-415D-A7E7-DC2FED0DA19C}" type="slidenum">
              <a:rPr lang="en-CA" altLang="en-US" sz="1200" smtClean="0"/>
              <a:pPr/>
              <a:t>10</a:t>
            </a:fld>
            <a:endParaRPr lang="en-CA" altLang="en-US" sz="1200" dirty="0" smtClean="0"/>
          </a:p>
        </p:txBody>
      </p:sp>
    </p:spTree>
    <p:extLst>
      <p:ext uri="{BB962C8B-B14F-4D97-AF65-F5344CB8AC3E}">
        <p14:creationId xmlns:p14="http://schemas.microsoft.com/office/powerpoint/2010/main" val="4037704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en-CA"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3F37AD4-B4B8-415D-A7E7-DC2FED0DA19C}" type="slidenum">
              <a:rPr lang="en-CA" altLang="en-US" sz="1200" smtClean="0"/>
              <a:pPr/>
              <a:t>11</a:t>
            </a:fld>
            <a:endParaRPr lang="en-CA" altLang="en-US" sz="1200" dirty="0" smtClean="0"/>
          </a:p>
        </p:txBody>
      </p:sp>
    </p:spTree>
    <p:extLst>
      <p:ext uri="{BB962C8B-B14F-4D97-AF65-F5344CB8AC3E}">
        <p14:creationId xmlns:p14="http://schemas.microsoft.com/office/powerpoint/2010/main" val="3991690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en-CA"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3F37AD4-B4B8-415D-A7E7-DC2FED0DA19C}" type="slidenum">
              <a:rPr lang="en-CA" altLang="en-US" sz="1200" smtClean="0"/>
              <a:pPr/>
              <a:t>2</a:t>
            </a:fld>
            <a:endParaRPr lang="en-CA" altLang="en-US" sz="120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R="0" algn="l" rtl="0"/>
            <a:r>
              <a:rPr lang="en-CA" sz="1200" b="0" i="0" u="none" strike="noStrike" baseline="0" dirty="0" smtClean="0">
                <a:latin typeface="Times New Roman" panose="02020603050405020304" pitchFamily="18" charset="0"/>
              </a:rPr>
              <a:t>To ensure a safe workplace for all faculty, staff and students that have been determined to be operationally required and on campus, there are basic health and safety practises that all must followed.</a:t>
            </a:r>
          </a:p>
          <a:p>
            <a:pPr marR="0" algn="l" rtl="0"/>
            <a:r>
              <a:rPr lang="en-CA" sz="1200" b="0" i="0" u="none" strike="noStrike" baseline="0" dirty="0" smtClean="0">
                <a:latin typeface="Times New Roman" panose="02020603050405020304" pitchFamily="18" charset="0"/>
              </a:rPr>
              <a:t>The first and most critical is, if you are sick, do not come on campus. You must self isolate.</a:t>
            </a:r>
          </a:p>
          <a:p>
            <a:pPr marR="0" algn="l" rtl="0"/>
            <a:r>
              <a:rPr lang="en-CA" sz="1200" b="0" i="0" u="none" strike="noStrike" baseline="0" dirty="0" smtClean="0">
                <a:latin typeface="Times New Roman" panose="02020603050405020304" pitchFamily="18" charset="0"/>
              </a:rPr>
              <a:t>The common symptoms one may experience with a cold or flu are similar for COVID 19.</a:t>
            </a:r>
          </a:p>
          <a:p>
            <a:pPr marR="0" algn="l" rtl="0"/>
            <a:r>
              <a:rPr lang="en-CA" sz="1200" b="0" i="0" u="none" strike="noStrike" baseline="0" dirty="0" smtClean="0">
                <a:latin typeface="Times New Roman" panose="02020603050405020304" pitchFamily="18" charset="0"/>
              </a:rPr>
              <a:t>If you experience any symptoms you should visit the government of Alberta link provided and complete COVID 19 self assessment test.</a:t>
            </a:r>
          </a:p>
          <a:p>
            <a:pPr marR="0" algn="l" rtl="0"/>
            <a:r>
              <a:rPr lang="en-CA" sz="1200" b="0" i="0" u="none" strike="noStrike" baseline="0" dirty="0" smtClean="0">
                <a:latin typeface="Times New Roman" panose="02020603050405020304" pitchFamily="18" charset="0"/>
              </a:rPr>
              <a:t>If you are feeling sick notify your supervisor, stay home and use the </a:t>
            </a:r>
            <a:r>
              <a:rPr lang="en-CA" sz="1200" b="1" i="0" u="none" strike="noStrike" baseline="0" dirty="0" smtClean="0">
                <a:latin typeface="Times New Roman" panose="02020603050405020304" pitchFamily="18" charset="0"/>
              </a:rPr>
              <a:t>Faculty and staff illness accommodation registry.</a:t>
            </a:r>
          </a:p>
          <a:p>
            <a:pPr>
              <a:defRPr/>
            </a:pPr>
            <a:endParaRPr lang="en-CA"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3F37AD4-B4B8-415D-A7E7-DC2FED0DA19C}" type="slidenum">
              <a:rPr lang="en-CA" altLang="en-US" sz="1200" smtClean="0"/>
              <a:pPr/>
              <a:t>3</a:t>
            </a:fld>
            <a:endParaRPr lang="en-CA" altLang="en-US" sz="1200" dirty="0" smtClean="0"/>
          </a:p>
        </p:txBody>
      </p:sp>
    </p:spTree>
    <p:extLst>
      <p:ext uri="{BB962C8B-B14F-4D97-AF65-F5344CB8AC3E}">
        <p14:creationId xmlns:p14="http://schemas.microsoft.com/office/powerpoint/2010/main" val="2188305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R="0" algn="l" rtl="0"/>
            <a:r>
              <a:rPr lang="en-CA" sz="1200" b="0" i="0" u="none" strike="noStrike" baseline="0" dirty="0" smtClean="0">
                <a:latin typeface="Times New Roman" panose="02020603050405020304" pitchFamily="18" charset="0"/>
              </a:rPr>
              <a:t>We all need to practice good hand hygiene;</a:t>
            </a:r>
          </a:p>
          <a:p>
            <a:pPr marL="171450" marR="0" indent="-171450" algn="l" rtl="0">
              <a:buFont typeface="Arial" panose="020B0604020202020204" pitchFamily="34" charset="0"/>
              <a:buChar char="•"/>
            </a:pPr>
            <a:r>
              <a:rPr lang="en-CA" sz="1200" b="0" i="0" u="none" strike="noStrike" baseline="0" dirty="0" smtClean="0">
                <a:latin typeface="Times New Roman" panose="02020603050405020304" pitchFamily="18" charset="0"/>
              </a:rPr>
              <a:t>wash </a:t>
            </a:r>
            <a:r>
              <a:rPr lang="en-CA" sz="1200" b="0" i="0" u="none" strike="noStrike" baseline="0" dirty="0" smtClean="0">
                <a:latin typeface="Times New Roman" panose="02020603050405020304" pitchFamily="18" charset="0"/>
              </a:rPr>
              <a:t>hands frequently </a:t>
            </a:r>
          </a:p>
          <a:p>
            <a:pPr marL="171450" marR="0" indent="-171450" algn="l" rtl="0">
              <a:buFont typeface="Arial" panose="020B0604020202020204" pitchFamily="34" charset="0"/>
              <a:buChar char="•"/>
            </a:pPr>
            <a:r>
              <a:rPr lang="en-CA" sz="1200" b="0" i="0" u="none" strike="noStrike" baseline="0" dirty="0" smtClean="0">
                <a:latin typeface="Times New Roman" panose="02020603050405020304" pitchFamily="18" charset="0"/>
              </a:rPr>
              <a:t>use </a:t>
            </a:r>
            <a:r>
              <a:rPr lang="en-CA" sz="1200" b="0" i="0" u="none" strike="noStrike" baseline="0" dirty="0" smtClean="0">
                <a:latin typeface="Times New Roman" panose="02020603050405020304" pitchFamily="18" charset="0"/>
              </a:rPr>
              <a:t>proper handwashing technique.</a:t>
            </a:r>
          </a:p>
          <a:p>
            <a:pPr marL="0" marR="0" indent="0" algn="l" rtl="0">
              <a:buFont typeface="Arial" panose="020B0604020202020204" pitchFamily="34" charset="0"/>
              <a:buNone/>
            </a:pPr>
            <a:r>
              <a:rPr lang="en-CA" sz="1200" b="0" i="0" u="none" strike="noStrike" baseline="0" dirty="0" smtClean="0">
                <a:latin typeface="Times New Roman" panose="02020603050405020304" pitchFamily="18" charset="0"/>
              </a:rPr>
              <a:t>Good hand hygiene also includes not touching your face.</a:t>
            </a:r>
          </a:p>
          <a:p>
            <a:pPr marR="0" algn="l" rtl="0"/>
            <a:r>
              <a:rPr lang="en-CA" sz="1200" b="0" i="0" u="none" strike="noStrike" baseline="0" dirty="0" smtClean="0">
                <a:latin typeface="Times New Roman" panose="02020603050405020304" pitchFamily="18" charset="0"/>
              </a:rPr>
              <a:t>Hand sanitizers can be used when handwashing is not possible but should not be used as a replacement for handwashing.</a:t>
            </a:r>
          </a:p>
          <a:p>
            <a:pPr marR="0" algn="l" rtl="0"/>
            <a:r>
              <a:rPr lang="en-CA" sz="1200" b="0" i="0" u="none" strike="noStrike" baseline="0" dirty="0" smtClean="0">
                <a:latin typeface="Times New Roman" panose="02020603050405020304" pitchFamily="18" charset="0"/>
              </a:rPr>
              <a:t>Links are provided for additional training on good hand hygiene practices.</a:t>
            </a:r>
          </a:p>
          <a:p>
            <a:pPr>
              <a:defRPr/>
            </a:pPr>
            <a:endParaRPr lang="en-CA"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3F37AD4-B4B8-415D-A7E7-DC2FED0DA19C}" type="slidenum">
              <a:rPr lang="en-CA" altLang="en-US" sz="1200" smtClean="0"/>
              <a:pPr/>
              <a:t>4</a:t>
            </a:fld>
            <a:endParaRPr lang="en-CA" altLang="en-US" sz="1200" dirty="0" smtClean="0"/>
          </a:p>
        </p:txBody>
      </p:sp>
    </p:spTree>
    <p:extLst>
      <p:ext uri="{BB962C8B-B14F-4D97-AF65-F5344CB8AC3E}">
        <p14:creationId xmlns:p14="http://schemas.microsoft.com/office/powerpoint/2010/main" val="188170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R="0" algn="l" rtl="0"/>
            <a:r>
              <a:rPr lang="en-CA" sz="1200" b="0" i="0" u="none" strike="noStrike" baseline="0" dirty="0" smtClean="0">
                <a:latin typeface="Times New Roman" panose="02020603050405020304" pitchFamily="18" charset="0"/>
              </a:rPr>
              <a:t>We must work to </a:t>
            </a:r>
            <a:r>
              <a:rPr lang="en-CA" sz="1200" b="0" i="0" u="none" strike="noStrike" baseline="0" dirty="0" smtClean="0">
                <a:latin typeface="Times New Roman" panose="02020603050405020304" pitchFamily="18" charset="0"/>
              </a:rPr>
              <a:t>maintain </a:t>
            </a:r>
            <a:r>
              <a:rPr lang="en-CA" sz="1200" b="0" i="0" u="none" strike="noStrike" baseline="0" dirty="0" smtClean="0">
                <a:latin typeface="Times New Roman" panose="02020603050405020304" pitchFamily="18" charset="0"/>
              </a:rPr>
              <a:t>physical distance, also referred to as social distancing of at least 2m from other workers.</a:t>
            </a:r>
          </a:p>
          <a:p>
            <a:pPr marR="0" algn="l" rtl="0"/>
            <a:r>
              <a:rPr lang="en-CA" sz="1200" b="0" i="0" u="none" strike="noStrike" baseline="0" dirty="0" smtClean="0">
                <a:latin typeface="Times New Roman" panose="02020603050405020304" pitchFamily="18" charset="0"/>
              </a:rPr>
              <a:t>Orient workstations or work areas to meet the 2m standard.</a:t>
            </a:r>
          </a:p>
          <a:p>
            <a:pPr marR="0" algn="l" rtl="0"/>
            <a:r>
              <a:rPr lang="en-CA" sz="1200" b="0" i="0" u="none" strike="noStrike" baseline="0" dirty="0" smtClean="0">
                <a:latin typeface="Times New Roman" panose="02020603050405020304" pitchFamily="18" charset="0"/>
              </a:rPr>
              <a:t>If you need to meet with your workgroup avoid in person meetings, use other means of communication such as email, zoom meetings, skype.  Practice physical distancing.</a:t>
            </a:r>
          </a:p>
          <a:p>
            <a:pPr marR="0" algn="l" rtl="0"/>
            <a:r>
              <a:rPr lang="en-CA" sz="1200" b="0" i="0" u="none" strike="noStrike" baseline="0" dirty="0" smtClean="0">
                <a:latin typeface="Times New Roman" panose="02020603050405020304" pitchFamily="18" charset="0"/>
              </a:rPr>
              <a:t>Stagger the hours of work that personnel will be  on campus to assist with maintaining physical distancing in your work area.</a:t>
            </a:r>
          </a:p>
          <a:p>
            <a:pPr>
              <a:defRPr/>
            </a:pPr>
            <a:endParaRPr lang="en-CA"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3F37AD4-B4B8-415D-A7E7-DC2FED0DA19C}" type="slidenum">
              <a:rPr lang="en-CA" altLang="en-US" sz="1200" smtClean="0"/>
              <a:pPr/>
              <a:t>5</a:t>
            </a:fld>
            <a:endParaRPr lang="en-CA" altLang="en-US" sz="1200" dirty="0" smtClean="0"/>
          </a:p>
        </p:txBody>
      </p:sp>
    </p:spTree>
    <p:extLst>
      <p:ext uri="{BB962C8B-B14F-4D97-AF65-F5344CB8AC3E}">
        <p14:creationId xmlns:p14="http://schemas.microsoft.com/office/powerpoint/2010/main" val="1682958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en-CA"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3F37AD4-B4B8-415D-A7E7-DC2FED0DA19C}" type="slidenum">
              <a:rPr lang="en-CA" altLang="en-US" sz="1200" smtClean="0"/>
              <a:pPr/>
              <a:t>6</a:t>
            </a:fld>
            <a:endParaRPr lang="en-CA" altLang="en-US" sz="1200" dirty="0" smtClean="0"/>
          </a:p>
        </p:txBody>
      </p:sp>
    </p:spTree>
    <p:extLst>
      <p:ext uri="{BB962C8B-B14F-4D97-AF65-F5344CB8AC3E}">
        <p14:creationId xmlns:p14="http://schemas.microsoft.com/office/powerpoint/2010/main" val="2969223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R="0" algn="l" rtl="0"/>
            <a:r>
              <a:rPr lang="en-CA" sz="1200" b="0" i="0" u="none" strike="noStrike" baseline="0" dirty="0" smtClean="0">
                <a:latin typeface="Times New Roman" panose="02020603050405020304" pitchFamily="18" charset="0"/>
              </a:rPr>
              <a:t>Limit the sharing of handheld equipment, laptops, pens. </a:t>
            </a:r>
          </a:p>
          <a:p>
            <a:pPr marR="0" algn="l" rtl="0"/>
            <a:r>
              <a:rPr lang="en-CA" sz="1200" b="0" i="0" u="none" strike="noStrike" baseline="0" dirty="0" smtClean="0">
                <a:latin typeface="Times New Roman" panose="02020603050405020304" pitchFamily="18" charset="0"/>
              </a:rPr>
              <a:t>Clean your work areas and equipment with soap/water or with a disinfectant. Leave the area clean for the next person.</a:t>
            </a:r>
          </a:p>
          <a:p>
            <a:pPr>
              <a:defRPr/>
            </a:pPr>
            <a:endParaRPr lang="en-CA"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3F37AD4-B4B8-415D-A7E7-DC2FED0DA19C}" type="slidenum">
              <a:rPr lang="en-CA" altLang="en-US" sz="1200" smtClean="0"/>
              <a:pPr/>
              <a:t>7</a:t>
            </a:fld>
            <a:endParaRPr lang="en-CA" altLang="en-US" sz="1200" dirty="0" smtClean="0"/>
          </a:p>
        </p:txBody>
      </p:sp>
    </p:spTree>
    <p:extLst>
      <p:ext uri="{BB962C8B-B14F-4D97-AF65-F5344CB8AC3E}">
        <p14:creationId xmlns:p14="http://schemas.microsoft.com/office/powerpoint/2010/main" val="1197712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R="0" algn="l" rtl="0"/>
            <a:r>
              <a:rPr lang="en-CA" sz="1200" b="0" i="0" u="none" strike="noStrike" baseline="0" dirty="0" smtClean="0">
                <a:latin typeface="Times New Roman" panose="02020603050405020304" pitchFamily="18" charset="0"/>
              </a:rPr>
              <a:t>There are work procedures on campus that require workers to use PPE such as lab coats, safety glasses and/or gloves please continue to wear all PPE determined by your worksite formal hazard assessment.  If additional PPE is required for you to work safely during the COVID 19 period that will be provided.</a:t>
            </a:r>
          </a:p>
          <a:p>
            <a:pPr marR="0" algn="l" rtl="0"/>
            <a:r>
              <a:rPr lang="en-CA" sz="1200" b="0" i="0" u="none" strike="noStrike" baseline="0" dirty="0" smtClean="0">
                <a:latin typeface="Times New Roman" panose="02020603050405020304" pitchFamily="18" charset="0"/>
              </a:rPr>
              <a:t>If any employee has questions or concerns regarding specific work procedures, they should contact their supervisors immediately.</a:t>
            </a:r>
          </a:p>
          <a:p>
            <a:pPr>
              <a:defRPr/>
            </a:pPr>
            <a:endParaRPr lang="en-CA"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3F37AD4-B4B8-415D-A7E7-DC2FED0DA19C}" type="slidenum">
              <a:rPr lang="en-CA" altLang="en-US" sz="1200" smtClean="0"/>
              <a:pPr/>
              <a:t>8</a:t>
            </a:fld>
            <a:endParaRPr lang="en-CA" altLang="en-US" sz="1200" dirty="0" smtClean="0"/>
          </a:p>
        </p:txBody>
      </p:sp>
    </p:spTree>
    <p:extLst>
      <p:ext uri="{BB962C8B-B14F-4D97-AF65-F5344CB8AC3E}">
        <p14:creationId xmlns:p14="http://schemas.microsoft.com/office/powerpoint/2010/main" val="4032727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xfrm>
            <a:off x="1414463" y="1162050"/>
            <a:ext cx="4181475"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R="0" algn="l" rtl="0">
              <a:buFont typeface="Symbol" panose="05050102010706020507" pitchFamily="18" charset="2"/>
              <a:buChar char="·"/>
            </a:pPr>
            <a:r>
              <a:rPr lang="en-CA" sz="1200" b="0" i="0" u="none" strike="noStrike" baseline="0" dirty="0" smtClean="0">
                <a:latin typeface="Times New Roman" panose="02020603050405020304" pitchFamily="18" charset="0"/>
              </a:rPr>
              <a:t>  Please review the hazard assessment template and customize for your specific work group.</a:t>
            </a:r>
          </a:p>
          <a:p>
            <a:pPr marR="0" algn="l" rtl="0">
              <a:buFont typeface="Symbol" panose="05050102010706020507" pitchFamily="18" charset="2"/>
              <a:buChar char="·"/>
            </a:pPr>
            <a:r>
              <a:rPr lang="en-CA" sz="1200" b="0" i="0" u="none" strike="noStrike" baseline="0" dirty="0" smtClean="0">
                <a:latin typeface="Times New Roman" panose="02020603050405020304" pitchFamily="18" charset="0"/>
              </a:rPr>
              <a:t>  The first three job activities would apply to all work groups.</a:t>
            </a:r>
          </a:p>
          <a:p>
            <a:pPr marR="0" algn="l" rtl="0">
              <a:buFont typeface="Symbol" panose="05050102010706020507" pitchFamily="18" charset="2"/>
              <a:buChar char="·"/>
            </a:pPr>
            <a:r>
              <a:rPr lang="en-CA" sz="1200" b="0" i="0" u="none" strike="noStrike" baseline="0" dirty="0" smtClean="0">
                <a:latin typeface="Times New Roman" panose="02020603050405020304" pitchFamily="18" charset="0"/>
              </a:rPr>
              <a:t>  Most work groups will be working respecting the 2m physical distancing standard.</a:t>
            </a:r>
          </a:p>
          <a:p>
            <a:pPr marR="0" algn="l" rtl="0">
              <a:buFont typeface="Symbol" panose="05050102010706020507" pitchFamily="18" charset="2"/>
              <a:buChar char="·"/>
            </a:pPr>
            <a:r>
              <a:rPr lang="en-CA" sz="1200" b="0" i="0" u="none" strike="noStrike" baseline="0" dirty="0" smtClean="0">
                <a:latin typeface="Times New Roman" panose="02020603050405020304" pitchFamily="18" charset="0"/>
              </a:rPr>
              <a:t>  Select the work group/activity that is appropriate, review the hazards and the associated controls. </a:t>
            </a:r>
          </a:p>
          <a:p>
            <a:pPr marR="0" algn="l" rtl="0">
              <a:buFont typeface="Symbol" panose="05050102010706020507" pitchFamily="18" charset="2"/>
              <a:buChar char="·"/>
            </a:pPr>
            <a:r>
              <a:rPr lang="en-CA" sz="1200" b="0" i="0" u="none" strike="noStrike" baseline="0" dirty="0" smtClean="0">
                <a:latin typeface="Times New Roman" panose="02020603050405020304" pitchFamily="18" charset="0"/>
              </a:rPr>
              <a:t>  This HA template is a guide for supervisors to use, please add additional COVID 19 identified hazards and controls if required. </a:t>
            </a:r>
          </a:p>
          <a:p>
            <a:pPr marR="0" algn="l" rtl="0">
              <a:buFont typeface="Symbol" panose="05050102010706020507" pitchFamily="18" charset="2"/>
              <a:buChar char="·"/>
            </a:pPr>
            <a:r>
              <a:rPr lang="en-CA" sz="1200" b="0" i="0" u="none" strike="noStrike" baseline="0" dirty="0" smtClean="0">
                <a:latin typeface="Times New Roman" panose="02020603050405020304" pitchFamily="18" charset="0"/>
              </a:rPr>
              <a:t>  This template is to be used as a supplement to your existing formal hazard assessment, that identifies the hazards and controls required to work safely while performing work procedures.</a:t>
            </a:r>
          </a:p>
          <a:p>
            <a:pPr>
              <a:defRPr/>
            </a:pPr>
            <a:endParaRPr lang="en-CA"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3F37AD4-B4B8-415D-A7E7-DC2FED0DA19C}" type="slidenum">
              <a:rPr lang="en-CA" altLang="en-US" sz="1200" smtClean="0"/>
              <a:pPr/>
              <a:t>9</a:t>
            </a:fld>
            <a:endParaRPr lang="en-CA" altLang="en-US" sz="1200" dirty="0" smtClean="0"/>
          </a:p>
        </p:txBody>
      </p:sp>
    </p:spTree>
    <p:extLst>
      <p:ext uri="{BB962C8B-B14F-4D97-AF65-F5344CB8AC3E}">
        <p14:creationId xmlns:p14="http://schemas.microsoft.com/office/powerpoint/2010/main" val="31098977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design01_titlepage1.jpg                                        00000016 CRDCSHARE                      00000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3"/>
          <p:cNvSpPr>
            <a:spLocks noGrp="1" noChangeArrowheads="1"/>
          </p:cNvSpPr>
          <p:nvPr>
            <p:ph type="ctrTitle"/>
          </p:nvPr>
        </p:nvSpPr>
        <p:spPr>
          <a:xfrm>
            <a:off x="838200" y="4724400"/>
            <a:ext cx="7239000" cy="1143000"/>
          </a:xfrm>
        </p:spPr>
        <p:txBody>
          <a:bodyPr/>
          <a:lstStyle>
            <a:lvl1pPr>
              <a:defRPr/>
            </a:lvl1pPr>
          </a:lstStyle>
          <a:p>
            <a:pPr lvl="0"/>
            <a:r>
              <a:rPr lang="en-US" altLang="en-US" noProof="0" smtClean="0"/>
              <a:t>Click to edit Master title style</a:t>
            </a:r>
          </a:p>
        </p:txBody>
      </p:sp>
      <p:sp>
        <p:nvSpPr>
          <p:cNvPr id="18436" name="Rectangle 4"/>
          <p:cNvSpPr>
            <a:spLocks noGrp="1" noChangeArrowheads="1"/>
          </p:cNvSpPr>
          <p:nvPr>
            <p:ph type="subTitle" idx="1"/>
          </p:nvPr>
        </p:nvSpPr>
        <p:spPr>
          <a:xfrm>
            <a:off x="1295400" y="5943600"/>
            <a:ext cx="6400800" cy="685800"/>
          </a:xfrm>
        </p:spPr>
        <p:txBody>
          <a:bodyPr/>
          <a:lstStyle>
            <a:lvl1pPr marL="0" indent="0" algn="ctr">
              <a:buFontTx/>
              <a:buNone/>
              <a:defRPr/>
            </a:lvl1pPr>
          </a:lstStyle>
          <a:p>
            <a:pPr lvl="0"/>
            <a:r>
              <a:rPr lang="en-US" altLang="en-US" noProof="0" smtClean="0"/>
              <a:t>Click to edit Master subtitle style</a:t>
            </a:r>
          </a:p>
        </p:txBody>
      </p:sp>
    </p:spTree>
    <p:extLst>
      <p:ext uri="{BB962C8B-B14F-4D97-AF65-F5344CB8AC3E}">
        <p14:creationId xmlns:p14="http://schemas.microsoft.com/office/powerpoint/2010/main" val="4054226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9FAAC73-1363-440F-A087-19113E8EB105}" type="slidenum">
              <a:rPr lang="en-US" altLang="en-US" smtClean="0"/>
              <a:pPr>
                <a:defRPr/>
              </a:pPr>
              <a:t>‹#›</a:t>
            </a:fld>
            <a:endParaRPr lang="en-US" altLang="en-US" dirty="0"/>
          </a:p>
        </p:txBody>
      </p:sp>
    </p:spTree>
    <p:extLst>
      <p:ext uri="{BB962C8B-B14F-4D97-AF65-F5344CB8AC3E}">
        <p14:creationId xmlns:p14="http://schemas.microsoft.com/office/powerpoint/2010/main" val="3607515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304800"/>
            <a:ext cx="1943100" cy="58674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533400" y="304800"/>
            <a:ext cx="5676900" cy="5867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9D355D0-805B-467B-8CD9-D28EF220EC63}" type="slidenum">
              <a:rPr lang="en-US" altLang="en-US" smtClean="0"/>
              <a:pPr>
                <a:defRPr/>
              </a:pPr>
              <a:t>‹#›</a:t>
            </a:fld>
            <a:endParaRPr lang="en-US" altLang="en-US" dirty="0"/>
          </a:p>
        </p:txBody>
      </p:sp>
    </p:spTree>
    <p:extLst>
      <p:ext uri="{BB962C8B-B14F-4D97-AF65-F5344CB8AC3E}">
        <p14:creationId xmlns:p14="http://schemas.microsoft.com/office/powerpoint/2010/main" val="91223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CD71F61-EA7A-47B3-941F-C6D67B2385AF}" type="slidenum">
              <a:rPr lang="en-US" altLang="en-US" smtClean="0"/>
              <a:pPr>
                <a:defRPr/>
              </a:pPr>
              <a:t>‹#›</a:t>
            </a:fld>
            <a:endParaRPr lang="en-US" altLang="en-US" dirty="0"/>
          </a:p>
        </p:txBody>
      </p:sp>
    </p:spTree>
    <p:extLst>
      <p:ext uri="{BB962C8B-B14F-4D97-AF65-F5344CB8AC3E}">
        <p14:creationId xmlns:p14="http://schemas.microsoft.com/office/powerpoint/2010/main" val="1192908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4500"/>
            </a:lvl1pPr>
          </a:lstStyle>
          <a:p>
            <a:r>
              <a:rPr lang="en-US" smtClean="0"/>
              <a:t>Click to edit Master title style</a:t>
            </a:r>
            <a:endParaRPr lang="en-CA"/>
          </a:p>
        </p:txBody>
      </p:sp>
      <p:sp>
        <p:nvSpPr>
          <p:cNvPr id="3" name="Text Placeholder 2"/>
          <p:cNvSpPr>
            <a:spLocks noGrp="1"/>
          </p:cNvSpPr>
          <p:nvPr>
            <p:ph type="body" idx="1"/>
          </p:nvPr>
        </p:nvSpPr>
        <p:spPr>
          <a:xfrm>
            <a:off x="623888" y="4589465"/>
            <a:ext cx="7886700" cy="1500187"/>
          </a:xfr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21298EF-BD71-4B51-8631-BA9FB5287F7B}" type="slidenum">
              <a:rPr lang="en-US" altLang="en-US" smtClean="0"/>
              <a:pPr>
                <a:defRPr/>
              </a:pPr>
              <a:t>‹#›</a:t>
            </a:fld>
            <a:endParaRPr lang="en-US" altLang="en-US" dirty="0"/>
          </a:p>
        </p:txBody>
      </p:sp>
    </p:spTree>
    <p:extLst>
      <p:ext uri="{BB962C8B-B14F-4D97-AF65-F5344CB8AC3E}">
        <p14:creationId xmlns:p14="http://schemas.microsoft.com/office/powerpoint/2010/main" val="44795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533400" y="1524000"/>
            <a:ext cx="3810000" cy="464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495800" y="1524000"/>
            <a:ext cx="3810000" cy="464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7D264E9-A978-4903-B0A5-EBBD87FFE638}" type="slidenum">
              <a:rPr lang="en-US" altLang="en-US" smtClean="0"/>
              <a:pPr>
                <a:defRPr/>
              </a:pPr>
              <a:t>‹#›</a:t>
            </a:fld>
            <a:endParaRPr lang="en-US" altLang="en-US" dirty="0"/>
          </a:p>
        </p:txBody>
      </p:sp>
    </p:spTree>
    <p:extLst>
      <p:ext uri="{BB962C8B-B14F-4D97-AF65-F5344CB8AC3E}">
        <p14:creationId xmlns:p14="http://schemas.microsoft.com/office/powerpoint/2010/main" val="2868756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7"/>
            <a:ext cx="78867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630239" y="1681163"/>
            <a:ext cx="386873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30239"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E993CD4E-24C2-4750-9A04-4C3E21F7F093}" type="slidenum">
              <a:rPr lang="en-US" altLang="en-US" smtClean="0"/>
              <a:pPr>
                <a:defRPr/>
              </a:pPr>
              <a:t>‹#›</a:t>
            </a:fld>
            <a:endParaRPr lang="en-US" altLang="en-US" dirty="0"/>
          </a:p>
        </p:txBody>
      </p:sp>
    </p:spTree>
    <p:extLst>
      <p:ext uri="{BB962C8B-B14F-4D97-AF65-F5344CB8AC3E}">
        <p14:creationId xmlns:p14="http://schemas.microsoft.com/office/powerpoint/2010/main" val="140633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39BE1F81-CACA-47A4-95A2-3240247449D1}" type="slidenum">
              <a:rPr lang="en-US" altLang="en-US" smtClean="0"/>
              <a:pPr>
                <a:defRPr/>
              </a:pPr>
              <a:t>‹#›</a:t>
            </a:fld>
            <a:endParaRPr lang="en-US" altLang="en-US" dirty="0"/>
          </a:p>
        </p:txBody>
      </p:sp>
    </p:spTree>
    <p:extLst>
      <p:ext uri="{BB962C8B-B14F-4D97-AF65-F5344CB8AC3E}">
        <p14:creationId xmlns:p14="http://schemas.microsoft.com/office/powerpoint/2010/main" val="425420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71B350A7-4D9E-4A44-8231-1856B5F207C1}" type="slidenum">
              <a:rPr lang="en-US" altLang="en-US" smtClean="0"/>
              <a:pPr>
                <a:defRPr/>
              </a:pPr>
              <a:t>‹#›</a:t>
            </a:fld>
            <a:endParaRPr lang="en-US" altLang="en-US" dirty="0"/>
          </a:p>
        </p:txBody>
      </p:sp>
    </p:spTree>
    <p:extLst>
      <p:ext uri="{BB962C8B-B14F-4D97-AF65-F5344CB8AC3E}">
        <p14:creationId xmlns:p14="http://schemas.microsoft.com/office/powerpoint/2010/main" val="3397674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p:spPr>
        <p:txBody>
          <a:bodyPr anchor="b"/>
          <a:lstStyle>
            <a:lvl1pPr>
              <a:defRPr sz="2400"/>
            </a:lvl1pPr>
          </a:lstStyle>
          <a:p>
            <a:r>
              <a:rPr lang="en-US" smtClean="0"/>
              <a:t>Click to edit Master title style</a:t>
            </a:r>
            <a:endParaRPr lang="en-CA"/>
          </a:p>
        </p:txBody>
      </p:sp>
      <p:sp>
        <p:nvSpPr>
          <p:cNvPr id="3" name="Content Placeholder 2"/>
          <p:cNvSpPr>
            <a:spLocks noGrp="1"/>
          </p:cNvSpPr>
          <p:nvPr>
            <p:ph idx="1"/>
          </p:nvPr>
        </p:nvSpPr>
        <p:spPr>
          <a:xfrm>
            <a:off x="3887788"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3710A79-016F-4C46-82F1-883994832769}" type="slidenum">
              <a:rPr lang="en-US" altLang="en-US" smtClean="0"/>
              <a:pPr>
                <a:defRPr/>
              </a:pPr>
              <a:t>‹#›</a:t>
            </a:fld>
            <a:endParaRPr lang="en-US" altLang="en-US" dirty="0"/>
          </a:p>
        </p:txBody>
      </p:sp>
    </p:spTree>
    <p:extLst>
      <p:ext uri="{BB962C8B-B14F-4D97-AF65-F5344CB8AC3E}">
        <p14:creationId xmlns:p14="http://schemas.microsoft.com/office/powerpoint/2010/main" val="1087640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457200"/>
            <a:ext cx="2949575" cy="1600200"/>
          </a:xfrm>
        </p:spPr>
        <p:txBody>
          <a:bodyPr anchor="b"/>
          <a:lstStyle>
            <a:lvl1pPr>
              <a:defRPr sz="2400"/>
            </a:lvl1pPr>
          </a:lstStyle>
          <a:p>
            <a:r>
              <a:rPr lang="en-US" smtClean="0"/>
              <a:t>Click to edit Master title style</a:t>
            </a:r>
            <a:endParaRPr lang="en-CA"/>
          </a:p>
        </p:txBody>
      </p:sp>
      <p:sp>
        <p:nvSpPr>
          <p:cNvPr id="3" name="Picture Placeholder 2"/>
          <p:cNvSpPr>
            <a:spLocks noGrp="1"/>
          </p:cNvSpPr>
          <p:nvPr>
            <p:ph type="pic" idx="1"/>
          </p:nvPr>
        </p:nvSpPr>
        <p:spPr>
          <a:xfrm>
            <a:off x="3887788"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smtClean="0"/>
              <a:t>Click icon to add picture</a:t>
            </a:r>
            <a:endParaRPr lang="en-CA" noProof="0" dirty="0" smtClean="0"/>
          </a:p>
        </p:txBody>
      </p:sp>
      <p:sp>
        <p:nvSpPr>
          <p:cNvPr id="4" name="Text Placeholder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526230E-DCEE-43A0-B5D3-918430AD2E59}" type="slidenum">
              <a:rPr lang="en-US" altLang="en-US" smtClean="0"/>
              <a:pPr>
                <a:defRPr/>
              </a:pPr>
              <a:t>‹#›</a:t>
            </a:fld>
            <a:endParaRPr lang="en-US" altLang="en-US" dirty="0"/>
          </a:p>
        </p:txBody>
      </p:sp>
    </p:spTree>
    <p:extLst>
      <p:ext uri="{BB962C8B-B14F-4D97-AF65-F5344CB8AC3E}">
        <p14:creationId xmlns:p14="http://schemas.microsoft.com/office/powerpoint/2010/main" val="3376643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design01_bgpage1.jpg                                           00000016 CRDCSHARE                      0000000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533400" y="304800"/>
            <a:ext cx="6781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533400" y="1524000"/>
            <a:ext cx="7772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50"/>
            </a:lvl1pPr>
          </a:lstStyle>
          <a:p>
            <a:pPr>
              <a:defRPr/>
            </a:pPr>
            <a:endParaRPr lang="en-US" alt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50"/>
            </a:lvl1pPr>
          </a:lstStyle>
          <a:p>
            <a:pPr>
              <a:defRPr/>
            </a:pPr>
            <a:endParaRPr lang="en-US" alt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50"/>
            </a:lvl1pPr>
          </a:lstStyle>
          <a:p>
            <a:pPr>
              <a:defRPr/>
            </a:pPr>
            <a:fld id="{4A52AC84-993B-4B16-8D9D-4EAEB03CA8B0}" type="slidenum">
              <a:rPr lang="en-US" altLang="en-US" smtClean="0"/>
              <a:pPr>
                <a:defRPr/>
              </a:pPr>
              <a:t>‹#›</a:t>
            </a:fld>
            <a:endParaRPr lang="en-US" altLang="en-US" dirty="0"/>
          </a:p>
        </p:txBody>
      </p:sp>
    </p:spTree>
    <p:extLst>
      <p:ext uri="{BB962C8B-B14F-4D97-AF65-F5344CB8AC3E}">
        <p14:creationId xmlns:p14="http://schemas.microsoft.com/office/powerpoint/2010/main" val="2604376800"/>
      </p:ext>
    </p:extLst>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xStyles>
    <p:titleStyle>
      <a:lvl1pPr algn="ctr" rtl="0" eaLnBrk="1" fontAlgn="base" hangingPunct="1">
        <a:spcBef>
          <a:spcPct val="0"/>
        </a:spcBef>
        <a:spcAft>
          <a:spcPct val="0"/>
        </a:spcAft>
        <a:defRPr sz="2700" b="1" kern="1200">
          <a:solidFill>
            <a:srgbClr val="062061"/>
          </a:solidFill>
          <a:latin typeface="+mj-lt"/>
          <a:ea typeface="+mj-ea"/>
          <a:cs typeface="+mj-cs"/>
        </a:defRPr>
      </a:lvl1pPr>
      <a:lvl2pPr algn="ctr" rtl="0" eaLnBrk="1" fontAlgn="base" hangingPunct="1">
        <a:spcBef>
          <a:spcPct val="0"/>
        </a:spcBef>
        <a:spcAft>
          <a:spcPct val="0"/>
        </a:spcAft>
        <a:defRPr sz="2700" b="1">
          <a:solidFill>
            <a:srgbClr val="062061"/>
          </a:solidFill>
          <a:latin typeface="Arial" panose="020B0604020202020204" pitchFamily="34" charset="0"/>
        </a:defRPr>
      </a:lvl2pPr>
      <a:lvl3pPr algn="ctr" rtl="0" eaLnBrk="1" fontAlgn="base" hangingPunct="1">
        <a:spcBef>
          <a:spcPct val="0"/>
        </a:spcBef>
        <a:spcAft>
          <a:spcPct val="0"/>
        </a:spcAft>
        <a:defRPr sz="2700" b="1">
          <a:solidFill>
            <a:srgbClr val="062061"/>
          </a:solidFill>
          <a:latin typeface="Arial" panose="020B0604020202020204" pitchFamily="34" charset="0"/>
        </a:defRPr>
      </a:lvl3pPr>
      <a:lvl4pPr algn="ctr" rtl="0" eaLnBrk="1" fontAlgn="base" hangingPunct="1">
        <a:spcBef>
          <a:spcPct val="0"/>
        </a:spcBef>
        <a:spcAft>
          <a:spcPct val="0"/>
        </a:spcAft>
        <a:defRPr sz="2700" b="1">
          <a:solidFill>
            <a:srgbClr val="062061"/>
          </a:solidFill>
          <a:latin typeface="Arial" panose="020B0604020202020204" pitchFamily="34" charset="0"/>
        </a:defRPr>
      </a:lvl4pPr>
      <a:lvl5pPr algn="ctr" rtl="0" eaLnBrk="1" fontAlgn="base" hangingPunct="1">
        <a:spcBef>
          <a:spcPct val="0"/>
        </a:spcBef>
        <a:spcAft>
          <a:spcPct val="0"/>
        </a:spcAft>
        <a:defRPr sz="2700" b="1">
          <a:solidFill>
            <a:srgbClr val="062061"/>
          </a:solidFill>
          <a:latin typeface="Arial" panose="020B0604020202020204" pitchFamily="34" charset="0"/>
        </a:defRPr>
      </a:lvl5pPr>
      <a:lvl6pPr marL="342900" algn="ctr" rtl="0" eaLnBrk="1" fontAlgn="base" hangingPunct="1">
        <a:spcBef>
          <a:spcPct val="0"/>
        </a:spcBef>
        <a:spcAft>
          <a:spcPct val="0"/>
        </a:spcAft>
        <a:defRPr sz="2700" b="1">
          <a:solidFill>
            <a:srgbClr val="062061"/>
          </a:solidFill>
          <a:latin typeface="Arial" panose="020B0604020202020204" pitchFamily="34" charset="0"/>
        </a:defRPr>
      </a:lvl6pPr>
      <a:lvl7pPr marL="685800" algn="ctr" rtl="0" eaLnBrk="1" fontAlgn="base" hangingPunct="1">
        <a:spcBef>
          <a:spcPct val="0"/>
        </a:spcBef>
        <a:spcAft>
          <a:spcPct val="0"/>
        </a:spcAft>
        <a:defRPr sz="2700" b="1">
          <a:solidFill>
            <a:srgbClr val="062061"/>
          </a:solidFill>
          <a:latin typeface="Arial" panose="020B0604020202020204" pitchFamily="34" charset="0"/>
        </a:defRPr>
      </a:lvl7pPr>
      <a:lvl8pPr marL="1028700" algn="ctr" rtl="0" eaLnBrk="1" fontAlgn="base" hangingPunct="1">
        <a:spcBef>
          <a:spcPct val="0"/>
        </a:spcBef>
        <a:spcAft>
          <a:spcPct val="0"/>
        </a:spcAft>
        <a:defRPr sz="2700" b="1">
          <a:solidFill>
            <a:srgbClr val="062061"/>
          </a:solidFill>
          <a:latin typeface="Arial" panose="020B0604020202020204" pitchFamily="34" charset="0"/>
        </a:defRPr>
      </a:lvl8pPr>
      <a:lvl9pPr marL="1371600" algn="ctr" rtl="0" eaLnBrk="1" fontAlgn="base" hangingPunct="1">
        <a:spcBef>
          <a:spcPct val="0"/>
        </a:spcBef>
        <a:spcAft>
          <a:spcPct val="0"/>
        </a:spcAft>
        <a:defRPr sz="2700" b="1">
          <a:solidFill>
            <a:srgbClr val="062061"/>
          </a:solidFill>
          <a:latin typeface="Arial" panose="020B0604020202020204" pitchFamily="34" charset="0"/>
        </a:defRPr>
      </a:lvl9pPr>
    </p:titleStyle>
    <p:bodyStyle>
      <a:lvl1pPr marL="257175" indent="-257175" algn="l" rtl="0" eaLnBrk="1" fontAlgn="base" hangingPunct="1">
        <a:spcBef>
          <a:spcPct val="20000"/>
        </a:spcBef>
        <a:spcAft>
          <a:spcPct val="0"/>
        </a:spcAft>
        <a:buChar char="•"/>
        <a:defRPr sz="2100" kern="1200">
          <a:solidFill>
            <a:srgbClr val="062061"/>
          </a:solidFill>
          <a:latin typeface="+mn-lt"/>
          <a:ea typeface="+mn-ea"/>
          <a:cs typeface="+mn-cs"/>
        </a:defRPr>
      </a:lvl1pPr>
      <a:lvl2pPr marL="557213" indent="-214313" algn="l" rtl="0" eaLnBrk="1" fontAlgn="base" hangingPunct="1">
        <a:spcBef>
          <a:spcPct val="20000"/>
        </a:spcBef>
        <a:spcAft>
          <a:spcPct val="0"/>
        </a:spcAft>
        <a:buChar char="–"/>
        <a:defRPr sz="2100" kern="1200">
          <a:solidFill>
            <a:srgbClr val="062061"/>
          </a:solidFill>
          <a:latin typeface="+mn-lt"/>
          <a:ea typeface="+mn-ea"/>
          <a:cs typeface="+mn-cs"/>
        </a:defRPr>
      </a:lvl2pPr>
      <a:lvl3pPr marL="857250" indent="-171450" algn="l" rtl="0" eaLnBrk="1" fontAlgn="base" hangingPunct="1">
        <a:spcBef>
          <a:spcPct val="20000"/>
        </a:spcBef>
        <a:spcAft>
          <a:spcPct val="0"/>
        </a:spcAft>
        <a:buChar char="•"/>
        <a:defRPr sz="1800" kern="1200">
          <a:solidFill>
            <a:srgbClr val="062061"/>
          </a:solidFill>
          <a:latin typeface="+mn-lt"/>
          <a:ea typeface="+mn-ea"/>
          <a:cs typeface="+mn-cs"/>
        </a:defRPr>
      </a:lvl3pPr>
      <a:lvl4pPr marL="1200150" indent="-171450" algn="l" rtl="0" eaLnBrk="1" fontAlgn="base" hangingPunct="1">
        <a:spcBef>
          <a:spcPct val="20000"/>
        </a:spcBef>
        <a:spcAft>
          <a:spcPct val="0"/>
        </a:spcAft>
        <a:buChar char="–"/>
        <a:defRPr sz="1500" kern="1200">
          <a:solidFill>
            <a:srgbClr val="062061"/>
          </a:solidFill>
          <a:latin typeface="+mn-lt"/>
          <a:ea typeface="+mn-ea"/>
          <a:cs typeface="+mn-cs"/>
        </a:defRPr>
      </a:lvl4pPr>
      <a:lvl5pPr marL="1543050" indent="-171450" algn="l" rtl="0" eaLnBrk="1" fontAlgn="base" hangingPunct="1">
        <a:spcBef>
          <a:spcPct val="20000"/>
        </a:spcBef>
        <a:spcAft>
          <a:spcPct val="0"/>
        </a:spcAft>
        <a:buChar char="»"/>
        <a:defRPr sz="1500" kern="1200">
          <a:solidFill>
            <a:srgbClr val="06206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uleth.ca/covid-19"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covid19.inquiries@uleth.c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alberta.ca/self-isolation.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uleth.qualtrics.com/jfe/form/SV_9S3yZfZlM7179dz" TargetMode="External"/><Relationship Id="rId4" Type="http://schemas.openxmlformats.org/officeDocument/2006/relationships/hyperlink" Target="https://myhealth.alberta.ca/Journey/COVID-19/Pages/COVID-Self-Assessment.asp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albertahealthservices.ca/assets/healthinfo/ipc/if-hp-ipc-flu-handwash-how-to.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ansell.com/-/media/projects/ansell/website/pdf/life-science/laboratory/ansell_donningdoffingtechnicalrelease_en.ashx" TargetMode="External"/><Relationship Id="rId4" Type="http://schemas.openxmlformats.org/officeDocument/2006/relationships/hyperlink" Target="http://images.ccohs.ca/portals/Flu_Infectious_Disease/Sanitizing_Flyer.pdf"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hyperlink" Target="https://www.canada.ca/en/public-health/services/publications/diseases-conditions/social-distancing.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albertahealthservices.ca/assets/healthinfo/ipc/if-hp-ipc-cover-your-cough-general.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uleth.ca/risk-and-safety-services/sites/risk-and-safety-services/files/V8_COVID%2019%20HA%20%281%29.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noAutofit/>
          </a:bodyPr>
          <a:lstStyle/>
          <a:p>
            <a:pPr eaLnBrk="1" hangingPunct="1"/>
            <a:r>
              <a:rPr lang="en-US" altLang="en-US" sz="2550" dirty="0" smtClean="0"/>
              <a:t>COVID 19  </a:t>
            </a:r>
            <a:r>
              <a:rPr lang="en-US" altLang="en-US" sz="2550" dirty="0"/>
              <a:t>Health &amp; Safety </a:t>
            </a:r>
            <a:r>
              <a:rPr lang="en-US" altLang="en-US" sz="2550" dirty="0" smtClean="0"/>
              <a:t>Training</a:t>
            </a:r>
            <a:endParaRPr lang="en-US" altLang="en-US" sz="2550" dirty="0"/>
          </a:p>
        </p:txBody>
      </p:sp>
      <p:sp>
        <p:nvSpPr>
          <p:cNvPr id="4099" name="Rectangle 7"/>
          <p:cNvSpPr>
            <a:spLocks noGrp="1" noChangeArrowheads="1"/>
          </p:cNvSpPr>
          <p:nvPr>
            <p:ph type="subTitle" idx="1"/>
          </p:nvPr>
        </p:nvSpPr>
        <p:spPr/>
        <p:txBody>
          <a:bodyPr/>
          <a:lstStyle/>
          <a:p>
            <a:pPr eaLnBrk="1" hangingPunct="1"/>
            <a:r>
              <a:rPr lang="en-US" altLang="en-US" dirty="0" smtClean="0"/>
              <a:t>Campus Safety 2020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t>Remember when on campus….</a:t>
            </a:r>
            <a:endParaRPr lang="en-CA" altLang="en-US" dirty="0"/>
          </a:p>
        </p:txBody>
      </p:sp>
      <p:sp>
        <p:nvSpPr>
          <p:cNvPr id="3" name="Content Placeholder 2"/>
          <p:cNvSpPr>
            <a:spLocks noGrp="1"/>
          </p:cNvSpPr>
          <p:nvPr>
            <p:ph idx="1"/>
          </p:nvPr>
        </p:nvSpPr>
        <p:spPr>
          <a:xfrm>
            <a:off x="1043608" y="2132856"/>
            <a:ext cx="7927032" cy="5134425"/>
          </a:xfrm>
        </p:spPr>
        <p:txBody>
          <a:bodyPr/>
          <a:lstStyle/>
          <a:p>
            <a:pPr marL="600075" lvl="2" indent="0">
              <a:lnSpc>
                <a:spcPct val="107000"/>
              </a:lnSpc>
              <a:buNone/>
            </a:pPr>
            <a:r>
              <a:rPr lang="en-US" sz="2000" b="1" dirty="0" smtClean="0">
                <a:solidFill>
                  <a:srgbClr val="FF0000"/>
                </a:solidFill>
                <a:ea typeface="Calibri" panose="020F0502020204030204" pitchFamily="34" charset="0"/>
                <a:cs typeface="Times New Roman" panose="02020603050405020304" pitchFamily="18" charset="0"/>
              </a:rPr>
              <a:t>Do not </a:t>
            </a:r>
            <a:r>
              <a:rPr lang="en-US" sz="2000" dirty="0" smtClean="0">
                <a:solidFill>
                  <a:srgbClr val="FF0000"/>
                </a:solidFill>
                <a:ea typeface="Calibri" panose="020F0502020204030204" pitchFamily="34" charset="0"/>
                <a:cs typeface="Times New Roman" panose="02020603050405020304" pitchFamily="18" charset="0"/>
              </a:rPr>
              <a:t>come to campus if sick…self isolate</a:t>
            </a:r>
          </a:p>
          <a:p>
            <a:pPr marL="642938" lvl="1" indent="-342900">
              <a:lnSpc>
                <a:spcPct val="107000"/>
              </a:lnSpc>
              <a:buFont typeface="Wingdings" panose="05000000000000000000" pitchFamily="2" charset="2"/>
              <a:buChar char="Ø"/>
            </a:pPr>
            <a:endParaRPr lang="en-US" sz="2000" dirty="0" smtClean="0">
              <a:ea typeface="Calibri" panose="020F0502020204030204" pitchFamily="34" charset="0"/>
              <a:cs typeface="Times New Roman" panose="02020603050405020304" pitchFamily="18" charset="0"/>
            </a:endParaRPr>
          </a:p>
          <a:p>
            <a:pPr marL="600075" lvl="2" indent="0">
              <a:lnSpc>
                <a:spcPct val="107000"/>
              </a:lnSpc>
              <a:buNone/>
            </a:pPr>
            <a:r>
              <a:rPr lang="en-US" sz="2000" b="1" dirty="0" smtClean="0">
                <a:ea typeface="Calibri" panose="020F0502020204030204" pitchFamily="34" charset="0"/>
                <a:cs typeface="Times New Roman" panose="02020603050405020304" pitchFamily="18" charset="0"/>
              </a:rPr>
              <a:t>Do</a:t>
            </a:r>
            <a:r>
              <a:rPr lang="en-US" sz="2000" dirty="0" smtClean="0">
                <a:ea typeface="Calibri" panose="020F0502020204030204" pitchFamily="34" charset="0"/>
                <a:cs typeface="Times New Roman" panose="02020603050405020304" pitchFamily="18" charset="0"/>
              </a:rPr>
              <a:t> practice physical distancing of 2 m</a:t>
            </a:r>
          </a:p>
          <a:p>
            <a:pPr marL="600075" lvl="2" indent="0">
              <a:lnSpc>
                <a:spcPct val="107000"/>
              </a:lnSpc>
              <a:buNone/>
            </a:pPr>
            <a:r>
              <a:rPr lang="en-US" sz="2000" b="1" dirty="0" smtClean="0">
                <a:ea typeface="Calibri" panose="020F0502020204030204" pitchFamily="34" charset="0"/>
                <a:cs typeface="Times New Roman" panose="02020603050405020304" pitchFamily="18" charset="0"/>
              </a:rPr>
              <a:t>Do</a:t>
            </a:r>
            <a:r>
              <a:rPr lang="en-US" sz="2000" dirty="0" smtClean="0">
                <a:ea typeface="Calibri" panose="020F0502020204030204" pitchFamily="34" charset="0"/>
                <a:cs typeface="Times New Roman" panose="02020603050405020304" pitchFamily="18" charset="0"/>
              </a:rPr>
              <a:t> practice good hand hygiene</a:t>
            </a:r>
          </a:p>
          <a:p>
            <a:pPr marL="600075" lvl="2" indent="0">
              <a:lnSpc>
                <a:spcPct val="107000"/>
              </a:lnSpc>
              <a:buNone/>
            </a:pPr>
            <a:r>
              <a:rPr lang="en-US" sz="2000" b="1" dirty="0" smtClean="0">
                <a:ea typeface="Calibri" panose="020F0502020204030204" pitchFamily="34" charset="0"/>
                <a:cs typeface="Times New Roman" panose="02020603050405020304" pitchFamily="18" charset="0"/>
              </a:rPr>
              <a:t>Do</a:t>
            </a:r>
            <a:r>
              <a:rPr lang="en-US" sz="2000" dirty="0" smtClean="0">
                <a:ea typeface="Calibri" panose="020F0502020204030204" pitchFamily="34" charset="0"/>
                <a:cs typeface="Times New Roman" panose="02020603050405020304" pitchFamily="18" charset="0"/>
              </a:rPr>
              <a:t> practice good respiratory etiquette</a:t>
            </a:r>
          </a:p>
          <a:p>
            <a:pPr marL="600075" lvl="2" indent="0">
              <a:lnSpc>
                <a:spcPct val="107000"/>
              </a:lnSpc>
              <a:buNone/>
            </a:pPr>
            <a:r>
              <a:rPr lang="en-US" sz="2000" b="1" dirty="0" smtClean="0">
                <a:ea typeface="Calibri" panose="020F0502020204030204" pitchFamily="34" charset="0"/>
                <a:cs typeface="Times New Roman" panose="02020603050405020304" pitchFamily="18" charset="0"/>
              </a:rPr>
              <a:t>Do</a:t>
            </a:r>
            <a:r>
              <a:rPr lang="en-US" sz="2000" dirty="0" smtClean="0">
                <a:ea typeface="Calibri" panose="020F0502020204030204" pitchFamily="34" charset="0"/>
                <a:cs typeface="Times New Roman" panose="02020603050405020304" pitchFamily="18" charset="0"/>
              </a:rPr>
              <a:t> review hazard assessments and follow safe work procedures</a:t>
            </a:r>
            <a:r>
              <a:rPr lang="en-US" sz="1700" dirty="0" smtClean="0">
                <a:ea typeface="Calibri" panose="020F0502020204030204" pitchFamily="34" charset="0"/>
                <a:cs typeface="Times New Roman" panose="02020603050405020304" pitchFamily="18" charset="0"/>
              </a:rPr>
              <a:t>.</a:t>
            </a:r>
          </a:p>
          <a:p>
            <a:pPr marL="300038" lvl="1" indent="0">
              <a:lnSpc>
                <a:spcPct val="107000"/>
              </a:lnSpc>
              <a:buNone/>
            </a:pPr>
            <a:endParaRPr lang="en-US" sz="2000" dirty="0">
              <a:ea typeface="Calibri" panose="020F0502020204030204" pitchFamily="34" charset="0"/>
              <a:cs typeface="Times New Roman" panose="02020603050405020304" pitchFamily="18" charset="0"/>
            </a:endParaRPr>
          </a:p>
          <a:p>
            <a:pPr marL="0" indent="0">
              <a:buNone/>
              <a:defRPr/>
            </a:pPr>
            <a:endParaRPr lang="en-CA" sz="2000" dirty="0"/>
          </a:p>
        </p:txBody>
      </p:sp>
    </p:spTree>
    <p:extLst>
      <p:ext uri="{BB962C8B-B14F-4D97-AF65-F5344CB8AC3E}">
        <p14:creationId xmlns:p14="http://schemas.microsoft.com/office/powerpoint/2010/main" val="20096902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CA" altLang="en-US" dirty="0" smtClean="0"/>
              <a:t>Resources</a:t>
            </a:r>
            <a:endParaRPr lang="en-CA" altLang="en-US" dirty="0"/>
          </a:p>
        </p:txBody>
      </p:sp>
      <p:sp>
        <p:nvSpPr>
          <p:cNvPr id="3" name="Content Placeholder 2"/>
          <p:cNvSpPr>
            <a:spLocks noGrp="1"/>
          </p:cNvSpPr>
          <p:nvPr>
            <p:ph idx="1"/>
          </p:nvPr>
        </p:nvSpPr>
        <p:spPr>
          <a:xfrm>
            <a:off x="533400" y="1723574"/>
            <a:ext cx="7927032" cy="5134425"/>
          </a:xfrm>
        </p:spPr>
        <p:txBody>
          <a:bodyPr/>
          <a:lstStyle/>
          <a:p>
            <a:pPr marL="0" lvl="0" indent="0" algn="ctr">
              <a:buNone/>
            </a:pPr>
            <a:endParaRPr lang="en-US" b="1" dirty="0" smtClean="0"/>
          </a:p>
          <a:p>
            <a:pPr marL="0" lvl="0" indent="0" algn="ctr">
              <a:buNone/>
            </a:pPr>
            <a:r>
              <a:rPr lang="en-US" b="1" dirty="0" smtClean="0"/>
              <a:t>For more information and useful links about COVID 19</a:t>
            </a:r>
          </a:p>
          <a:p>
            <a:pPr marL="0" lvl="0" indent="0" algn="ctr">
              <a:buNone/>
            </a:pPr>
            <a:endParaRPr lang="en-US" b="1" dirty="0" smtClean="0"/>
          </a:p>
          <a:p>
            <a:pPr marL="0" lvl="0" indent="0" algn="ctr">
              <a:buNone/>
            </a:pPr>
            <a:r>
              <a:rPr lang="en-US" b="1" dirty="0" smtClean="0">
                <a:hlinkClick r:id="rId3"/>
              </a:rPr>
              <a:t>Please visit the U of L webpage</a:t>
            </a:r>
            <a:endParaRPr lang="en-US" b="1" dirty="0" smtClean="0"/>
          </a:p>
          <a:p>
            <a:pPr marL="0" lvl="0" indent="0" algn="ctr">
              <a:buNone/>
            </a:pPr>
            <a:endParaRPr lang="en-US" b="1" dirty="0" smtClean="0"/>
          </a:p>
          <a:p>
            <a:pPr marL="0" lvl="0" indent="0" algn="ctr">
              <a:buNone/>
            </a:pPr>
            <a:r>
              <a:rPr lang="en-US" dirty="0" smtClean="0"/>
              <a:t>Or email</a:t>
            </a:r>
            <a:endParaRPr lang="en-CA" dirty="0"/>
          </a:p>
          <a:p>
            <a:pPr marL="0" lvl="0" indent="0" algn="ctr">
              <a:buNone/>
            </a:pPr>
            <a:r>
              <a:rPr lang="en-US" u="sng" dirty="0" smtClean="0">
                <a:hlinkClick r:id="rId4"/>
              </a:rPr>
              <a:t>covid19.inquiries@uleth.ca</a:t>
            </a:r>
            <a:r>
              <a:rPr lang="en-US" dirty="0" smtClean="0"/>
              <a:t> </a:t>
            </a:r>
          </a:p>
          <a:p>
            <a:pPr marL="428625" indent="0" algn="ctr">
              <a:lnSpc>
                <a:spcPct val="107000"/>
              </a:lnSpc>
              <a:spcBef>
                <a:spcPts val="1200"/>
              </a:spcBef>
              <a:spcAft>
                <a:spcPts val="800"/>
              </a:spcAft>
              <a:buNone/>
            </a:pPr>
            <a:r>
              <a:rPr lang="en-US" sz="2000" dirty="0"/>
              <a:t> </a:t>
            </a:r>
            <a:endParaRPr lang="en-US" sz="2000" dirty="0" smtClean="0"/>
          </a:p>
          <a:p>
            <a:pPr marL="428625" indent="0" algn="ctr">
              <a:lnSpc>
                <a:spcPct val="107000"/>
              </a:lnSpc>
              <a:spcBef>
                <a:spcPts val="1200"/>
              </a:spcBef>
              <a:spcAft>
                <a:spcPts val="800"/>
              </a:spcAft>
              <a:buNone/>
            </a:pPr>
            <a:endParaRPr lang="en-CA" sz="2000" dirty="0" smtClean="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9774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t>Introduction</a:t>
            </a:r>
            <a:endParaRPr lang="en-CA" altLang="en-US" dirty="0" smtClean="0"/>
          </a:p>
        </p:txBody>
      </p:sp>
      <p:sp>
        <p:nvSpPr>
          <p:cNvPr id="3" name="Content Placeholder 2"/>
          <p:cNvSpPr>
            <a:spLocks noGrp="1"/>
          </p:cNvSpPr>
          <p:nvPr>
            <p:ph idx="1"/>
          </p:nvPr>
        </p:nvSpPr>
        <p:spPr>
          <a:xfrm>
            <a:off x="533400" y="1723575"/>
            <a:ext cx="7773300" cy="3486150"/>
          </a:xfrm>
        </p:spPr>
        <p:txBody>
          <a:bodyPr/>
          <a:lstStyle/>
          <a:p>
            <a:pPr marL="0" indent="0">
              <a:buNone/>
              <a:defRPr/>
            </a:pPr>
            <a:r>
              <a:rPr lang="en-CA" dirty="0" smtClean="0"/>
              <a:t>  </a:t>
            </a:r>
            <a:endParaRPr lang="en-CA" dirty="0"/>
          </a:p>
          <a:p>
            <a:pPr marL="0" indent="0">
              <a:buNone/>
              <a:defRPr/>
            </a:pPr>
            <a:r>
              <a:rPr lang="en-CA" dirty="0"/>
              <a:t>This training </a:t>
            </a:r>
            <a:r>
              <a:rPr lang="en-CA" dirty="0" smtClean="0"/>
              <a:t>provides tips for staying safe while on the U of L </a:t>
            </a:r>
            <a:r>
              <a:rPr lang="en-CA" dirty="0"/>
              <a:t>campus during the COVID 19 </a:t>
            </a:r>
            <a:r>
              <a:rPr lang="en-CA" dirty="0" smtClean="0"/>
              <a:t>pandemic.  </a:t>
            </a:r>
          </a:p>
          <a:p>
            <a:pPr marL="0" indent="0">
              <a:buNone/>
              <a:defRPr/>
            </a:pPr>
            <a:endParaRPr lang="en-CA" dirty="0"/>
          </a:p>
          <a:p>
            <a:pPr marL="0" indent="0">
              <a:buNone/>
              <a:defRPr/>
            </a:pPr>
            <a:r>
              <a:rPr lang="en-CA" dirty="0" smtClean="0"/>
              <a:t>In addition to safety information, a hazard assessment template will be presented identifying hazards and associated controls to be use.  </a:t>
            </a:r>
          </a:p>
          <a:p>
            <a:pPr marL="0" indent="0">
              <a:buNone/>
              <a:defRPr/>
            </a:pPr>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CA" altLang="en-US" dirty="0" smtClean="0"/>
              <a:t>Basic </a:t>
            </a:r>
            <a:r>
              <a:rPr lang="en-CA" altLang="en-US" dirty="0"/>
              <a:t>health and safety precautions </a:t>
            </a:r>
          </a:p>
        </p:txBody>
      </p:sp>
      <p:sp>
        <p:nvSpPr>
          <p:cNvPr id="3" name="Content Placeholder 2"/>
          <p:cNvSpPr>
            <a:spLocks noGrp="1"/>
          </p:cNvSpPr>
          <p:nvPr>
            <p:ph idx="1"/>
          </p:nvPr>
        </p:nvSpPr>
        <p:spPr>
          <a:xfrm>
            <a:off x="533400" y="1556792"/>
            <a:ext cx="7927032" cy="5134425"/>
          </a:xfrm>
        </p:spPr>
        <p:txBody>
          <a:bodyPr/>
          <a:lstStyle/>
          <a:p>
            <a:pPr marL="342900" lvl="0" indent="-342900">
              <a:lnSpc>
                <a:spcPct val="107000"/>
              </a:lnSpc>
              <a:spcAft>
                <a:spcPts val="0"/>
              </a:spcAft>
              <a:buFont typeface="+mj-lt"/>
              <a:buAutoNum type="arabicPeriod"/>
            </a:pPr>
            <a:r>
              <a:rPr lang="en-US" sz="2000" b="1" dirty="0" smtClean="0">
                <a:ea typeface="Calibri" panose="020F0502020204030204" pitchFamily="34" charset="0"/>
                <a:cs typeface="Times New Roman" panose="02020603050405020304" pitchFamily="18" charset="0"/>
              </a:rPr>
              <a:t>If </a:t>
            </a:r>
            <a:r>
              <a:rPr lang="en-US" sz="2000" b="1" dirty="0">
                <a:ea typeface="Calibri" panose="020F0502020204030204" pitchFamily="34" charset="0"/>
                <a:cs typeface="Times New Roman" panose="02020603050405020304" pitchFamily="18" charset="0"/>
              </a:rPr>
              <a:t>you are feeling sick, </a:t>
            </a:r>
            <a:r>
              <a:rPr lang="en-US" sz="2000" b="1" dirty="0" smtClean="0">
                <a:ea typeface="Calibri" panose="020F0502020204030204" pitchFamily="34" charset="0"/>
                <a:cs typeface="Times New Roman" panose="02020603050405020304" pitchFamily="18" charset="0"/>
              </a:rPr>
              <a:t>self-isolate for the current prescribed period (see </a:t>
            </a:r>
            <a:r>
              <a:rPr lang="en-US" sz="2000" b="1" dirty="0" smtClean="0">
                <a:ea typeface="Calibri" panose="020F0502020204030204" pitchFamily="34" charset="0"/>
                <a:cs typeface="Times New Roman" panose="02020603050405020304" pitchFamily="18" charset="0"/>
                <a:hlinkClick r:id="rId3"/>
              </a:rPr>
              <a:t>http://www.alberta.ca/self-isolation.aspx</a:t>
            </a:r>
            <a:r>
              <a:rPr lang="en-US" sz="2000" b="1" dirty="0" smtClean="0">
                <a:ea typeface="Calibri" panose="020F0502020204030204" pitchFamily="34" charset="0"/>
                <a:cs typeface="Times New Roman" panose="02020603050405020304" pitchFamily="18" charset="0"/>
              </a:rPr>
              <a:t> ).</a:t>
            </a:r>
            <a:endParaRPr lang="en-US" sz="2000" b="1" u="sng" dirty="0"/>
          </a:p>
          <a:p>
            <a:pPr marL="0" lvl="0" indent="0" algn="ctr">
              <a:lnSpc>
                <a:spcPct val="107000"/>
              </a:lnSpc>
              <a:spcAft>
                <a:spcPts val="0"/>
              </a:spcAft>
              <a:buNone/>
            </a:pPr>
            <a:r>
              <a:rPr lang="en-US" sz="2400" b="1" i="1" u="sng" dirty="0" smtClean="0">
                <a:solidFill>
                  <a:srgbClr val="FF0000"/>
                </a:solidFill>
              </a:rPr>
              <a:t>DO </a:t>
            </a:r>
            <a:r>
              <a:rPr lang="en-US" sz="2400" b="1" i="1" u="sng" dirty="0">
                <a:solidFill>
                  <a:srgbClr val="FF0000"/>
                </a:solidFill>
              </a:rPr>
              <a:t>NOT</a:t>
            </a:r>
            <a:r>
              <a:rPr lang="en-US" sz="2400" b="1" i="1" dirty="0">
                <a:solidFill>
                  <a:srgbClr val="FF0000"/>
                </a:solidFill>
              </a:rPr>
              <a:t> come to </a:t>
            </a:r>
            <a:r>
              <a:rPr lang="en-US" sz="2400" b="1" i="1" dirty="0" smtClean="0">
                <a:solidFill>
                  <a:srgbClr val="FF0000"/>
                </a:solidFill>
              </a:rPr>
              <a:t>Campus</a:t>
            </a:r>
            <a:endParaRPr lang="en-CA" sz="2000" dirty="0">
              <a:ea typeface="Calibri" panose="020F0502020204030204" pitchFamily="34" charset="0"/>
              <a:cs typeface="Times New Roman" panose="02020603050405020304" pitchFamily="18" charset="0"/>
            </a:endParaRPr>
          </a:p>
          <a:p>
            <a:pPr marL="642938" lvl="1" indent="-342900">
              <a:lnSpc>
                <a:spcPct val="107000"/>
              </a:lnSpc>
              <a:spcAft>
                <a:spcPts val="0"/>
              </a:spcAft>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Be familiar with symptoms of COVID-19. </a:t>
            </a:r>
            <a:endParaRPr lang="en-CA" sz="2000" dirty="0">
              <a:ea typeface="Calibri" panose="020F0502020204030204" pitchFamily="34" charset="0"/>
              <a:cs typeface="Times New Roman" panose="02020603050405020304" pitchFamily="18" charset="0"/>
            </a:endParaRPr>
          </a:p>
          <a:p>
            <a:pPr marL="642938" lvl="1" indent="-342900">
              <a:lnSpc>
                <a:spcPct val="107000"/>
              </a:lnSpc>
              <a:spcAft>
                <a:spcPts val="0"/>
              </a:spcAft>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Common symptoms include:</a:t>
            </a:r>
            <a:endParaRPr lang="en-CA" sz="2000" dirty="0">
              <a:ea typeface="Calibri" panose="020F0502020204030204" pitchFamily="34" charset="0"/>
              <a:cs typeface="Times New Roman" panose="02020603050405020304" pitchFamily="18" charset="0"/>
            </a:endParaRPr>
          </a:p>
          <a:p>
            <a:pPr marL="885825" lvl="2" indent="-285750">
              <a:lnSpc>
                <a:spcPct val="107000"/>
              </a:lnSpc>
              <a:spcAft>
                <a:spcPts val="0"/>
              </a:spcAft>
              <a:buFont typeface="Wingdings" panose="05000000000000000000" pitchFamily="2" charset="2"/>
              <a:buChar char="§"/>
            </a:pPr>
            <a:r>
              <a:rPr lang="en-US" sz="1700" dirty="0">
                <a:ea typeface="Calibri" panose="020F0502020204030204" pitchFamily="34" charset="0"/>
                <a:cs typeface="Times New Roman" panose="02020603050405020304" pitchFamily="18" charset="0"/>
              </a:rPr>
              <a:t>dry </a:t>
            </a:r>
            <a:r>
              <a:rPr lang="en-US" sz="1700" dirty="0" smtClean="0">
                <a:ea typeface="Calibri" panose="020F0502020204030204" pitchFamily="34" charset="0"/>
                <a:cs typeface="Times New Roman" panose="02020603050405020304" pitchFamily="18" charset="0"/>
              </a:rPr>
              <a:t>cough</a:t>
            </a:r>
            <a:endParaRPr lang="en-CA" sz="1700" dirty="0">
              <a:ea typeface="Calibri" panose="020F0502020204030204" pitchFamily="34" charset="0"/>
              <a:cs typeface="Times New Roman" panose="02020603050405020304" pitchFamily="18" charset="0"/>
            </a:endParaRPr>
          </a:p>
          <a:p>
            <a:pPr marL="885825" lvl="2" indent="-285750">
              <a:lnSpc>
                <a:spcPct val="107000"/>
              </a:lnSpc>
              <a:spcAft>
                <a:spcPts val="0"/>
              </a:spcAft>
              <a:buFont typeface="Wingdings" panose="05000000000000000000" pitchFamily="2" charset="2"/>
              <a:buChar char="§"/>
            </a:pPr>
            <a:r>
              <a:rPr lang="en-US" sz="1700" dirty="0">
                <a:ea typeface="Calibri" panose="020F0502020204030204" pitchFamily="34" charset="0"/>
                <a:cs typeface="Times New Roman" panose="02020603050405020304" pitchFamily="18" charset="0"/>
              </a:rPr>
              <a:t>fever</a:t>
            </a:r>
            <a:endParaRPr lang="en-CA" sz="1700" dirty="0">
              <a:ea typeface="Calibri" panose="020F0502020204030204" pitchFamily="34" charset="0"/>
              <a:cs typeface="Times New Roman" panose="02020603050405020304" pitchFamily="18" charset="0"/>
            </a:endParaRPr>
          </a:p>
          <a:p>
            <a:pPr marL="885825" lvl="2" indent="-285750">
              <a:lnSpc>
                <a:spcPct val="107000"/>
              </a:lnSpc>
              <a:spcAft>
                <a:spcPts val="0"/>
              </a:spcAft>
              <a:buFont typeface="Wingdings" panose="05000000000000000000" pitchFamily="2" charset="2"/>
              <a:buChar char="§"/>
            </a:pPr>
            <a:r>
              <a:rPr lang="en-US" sz="1700" dirty="0">
                <a:ea typeface="Calibri" panose="020F0502020204030204" pitchFamily="34" charset="0"/>
                <a:cs typeface="Times New Roman" panose="02020603050405020304" pitchFamily="18" charset="0"/>
              </a:rPr>
              <a:t>fatigue/extreme tiredness</a:t>
            </a:r>
            <a:endParaRPr lang="en-CA" sz="1700" dirty="0">
              <a:ea typeface="Calibri" panose="020F0502020204030204" pitchFamily="34" charset="0"/>
              <a:cs typeface="Times New Roman" panose="02020603050405020304" pitchFamily="18" charset="0"/>
            </a:endParaRPr>
          </a:p>
          <a:p>
            <a:pPr marL="642938" lvl="1" indent="-342900">
              <a:lnSpc>
                <a:spcPct val="107000"/>
              </a:lnSpc>
              <a:spcAft>
                <a:spcPts val="0"/>
              </a:spcAft>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Symptom of serious illness include:</a:t>
            </a:r>
            <a:endParaRPr lang="en-CA" sz="2000" dirty="0">
              <a:ea typeface="Calibri" panose="020F0502020204030204" pitchFamily="34" charset="0"/>
              <a:cs typeface="Times New Roman" panose="02020603050405020304" pitchFamily="18" charset="0"/>
            </a:endParaRPr>
          </a:p>
          <a:p>
            <a:pPr marL="885825" lvl="2" indent="-285750">
              <a:lnSpc>
                <a:spcPct val="107000"/>
              </a:lnSpc>
              <a:spcAft>
                <a:spcPts val="0"/>
              </a:spcAft>
              <a:buFont typeface="Wingdings" panose="05000000000000000000" pitchFamily="2" charset="2"/>
              <a:buChar char="§"/>
            </a:pPr>
            <a:r>
              <a:rPr lang="en-US" sz="1700" dirty="0">
                <a:ea typeface="Calibri" panose="020F0502020204030204" pitchFamily="34" charset="0"/>
                <a:cs typeface="Times New Roman" panose="02020603050405020304" pitchFamily="18" charset="0"/>
              </a:rPr>
              <a:t>difficulty breathing</a:t>
            </a:r>
            <a:endParaRPr lang="en-CA" sz="1700" dirty="0">
              <a:ea typeface="Calibri" panose="020F0502020204030204" pitchFamily="34" charset="0"/>
              <a:cs typeface="Times New Roman" panose="02020603050405020304" pitchFamily="18" charset="0"/>
            </a:endParaRPr>
          </a:p>
          <a:p>
            <a:pPr marL="885825" lvl="2" indent="-285750">
              <a:lnSpc>
                <a:spcPct val="107000"/>
              </a:lnSpc>
              <a:spcAft>
                <a:spcPts val="0"/>
              </a:spcAft>
              <a:buFont typeface="Wingdings" panose="05000000000000000000" pitchFamily="2" charset="2"/>
              <a:buChar char="§"/>
            </a:pPr>
            <a:r>
              <a:rPr lang="en-US" sz="1700" dirty="0">
                <a:ea typeface="Calibri" panose="020F0502020204030204" pitchFamily="34" charset="0"/>
                <a:cs typeface="Times New Roman" panose="02020603050405020304" pitchFamily="18" charset="0"/>
              </a:rPr>
              <a:t>pneumonia</a:t>
            </a:r>
            <a:endParaRPr lang="en-CA" sz="1700" dirty="0">
              <a:ea typeface="Calibri" panose="020F0502020204030204" pitchFamily="34" charset="0"/>
              <a:cs typeface="Times New Roman" panose="02020603050405020304" pitchFamily="18" charset="0"/>
            </a:endParaRPr>
          </a:p>
          <a:p>
            <a:pPr marL="642938" lvl="1" indent="-342900">
              <a:lnSpc>
                <a:spcPct val="107000"/>
              </a:lnSpc>
              <a:spcAft>
                <a:spcPts val="0"/>
              </a:spcAft>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Take the </a:t>
            </a:r>
            <a:r>
              <a:rPr lang="en-US" sz="2000" dirty="0">
                <a:ea typeface="Calibri" panose="020F0502020204030204" pitchFamily="34" charset="0"/>
                <a:cs typeface="Times New Roman" panose="02020603050405020304" pitchFamily="18" charset="0"/>
                <a:hlinkClick r:id="rId4"/>
              </a:rPr>
              <a:t>COVID-19 self-assessment test</a:t>
            </a:r>
            <a:r>
              <a:rPr lang="en-US" sz="2000" dirty="0">
                <a:ea typeface="Calibri" panose="020F0502020204030204" pitchFamily="34" charset="0"/>
                <a:cs typeface="Times New Roman" panose="02020603050405020304" pitchFamily="18" charset="0"/>
              </a:rPr>
              <a:t>.  </a:t>
            </a:r>
            <a:endParaRPr lang="en-CA" sz="2000" dirty="0">
              <a:ea typeface="Calibri" panose="020F0502020204030204" pitchFamily="34" charset="0"/>
              <a:cs typeface="Times New Roman" panose="02020603050405020304" pitchFamily="18" charset="0"/>
            </a:endParaRPr>
          </a:p>
          <a:p>
            <a:pPr marL="642938" lvl="1" indent="-342900">
              <a:lnSpc>
                <a:spcPct val="107000"/>
              </a:lnSpc>
              <a:spcAft>
                <a:spcPts val="0"/>
              </a:spcAft>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If feeling sick, notify your supervisor and stay home and use </a:t>
            </a:r>
            <a:r>
              <a:rPr lang="en-US" sz="2000" dirty="0">
                <a:ea typeface="Calibri" panose="020F0502020204030204" pitchFamily="34" charset="0"/>
                <a:cs typeface="Times New Roman" panose="02020603050405020304" pitchFamily="18" charset="0"/>
                <a:hlinkClick r:id="rId5"/>
              </a:rPr>
              <a:t>Faculty and staff illness/accommodations registry</a:t>
            </a:r>
            <a:r>
              <a:rPr lang="en-US" sz="2000" dirty="0">
                <a:ea typeface="Calibri" panose="020F0502020204030204" pitchFamily="34" charset="0"/>
                <a:cs typeface="Times New Roman" panose="02020603050405020304" pitchFamily="18" charset="0"/>
              </a:rPr>
              <a:t>.</a:t>
            </a:r>
            <a:endParaRPr lang="en-CA" sz="2000" dirty="0">
              <a:ea typeface="Calibri" panose="020F0502020204030204" pitchFamily="34" charset="0"/>
              <a:cs typeface="Times New Roman" panose="02020603050405020304" pitchFamily="18" charset="0"/>
            </a:endParaRPr>
          </a:p>
          <a:p>
            <a:pPr marL="728663" lvl="1" indent="0">
              <a:lnSpc>
                <a:spcPct val="107000"/>
              </a:lnSpc>
              <a:spcBef>
                <a:spcPts val="1200"/>
              </a:spcBef>
              <a:spcAft>
                <a:spcPts val="800"/>
              </a:spcAft>
              <a:buNone/>
            </a:pPr>
            <a:r>
              <a:rPr lang="en-US" sz="2000" dirty="0">
                <a:ea typeface="Calibri" panose="020F0502020204030204" pitchFamily="34" charset="0"/>
                <a:cs typeface="Times New Roman" panose="02020603050405020304" pitchFamily="18" charset="0"/>
              </a:rPr>
              <a:t> </a:t>
            </a:r>
            <a:endParaRPr lang="en-CA" sz="2000" dirty="0">
              <a:ea typeface="Calibri" panose="020F0502020204030204" pitchFamily="34" charset="0"/>
              <a:cs typeface="Times New Roman" panose="02020603050405020304" pitchFamily="18" charset="0"/>
            </a:endParaRPr>
          </a:p>
          <a:p>
            <a:pPr marL="0" indent="0">
              <a:buNone/>
              <a:defRPr/>
            </a:pPr>
            <a:endParaRPr lang="en-CA" sz="2000" dirty="0"/>
          </a:p>
        </p:txBody>
      </p:sp>
    </p:spTree>
    <p:extLst>
      <p:ext uri="{BB962C8B-B14F-4D97-AF65-F5344CB8AC3E}">
        <p14:creationId xmlns:p14="http://schemas.microsoft.com/office/powerpoint/2010/main" val="3262411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CA" altLang="en-US" dirty="0" smtClean="0"/>
              <a:t>Basic </a:t>
            </a:r>
            <a:r>
              <a:rPr lang="en-CA" altLang="en-US" dirty="0"/>
              <a:t>health and safety precautions </a:t>
            </a:r>
          </a:p>
        </p:txBody>
      </p:sp>
      <p:sp>
        <p:nvSpPr>
          <p:cNvPr id="3" name="Content Placeholder 2"/>
          <p:cNvSpPr>
            <a:spLocks noGrp="1"/>
          </p:cNvSpPr>
          <p:nvPr>
            <p:ph idx="1"/>
          </p:nvPr>
        </p:nvSpPr>
        <p:spPr>
          <a:xfrm>
            <a:off x="533400" y="1723574"/>
            <a:ext cx="7927032" cy="5134425"/>
          </a:xfrm>
        </p:spPr>
        <p:txBody>
          <a:bodyPr/>
          <a:lstStyle/>
          <a:p>
            <a:pPr marL="457200" lvl="0" indent="-457200">
              <a:lnSpc>
                <a:spcPct val="107000"/>
              </a:lnSpc>
              <a:spcAft>
                <a:spcPts val="0"/>
              </a:spcAft>
              <a:buAutoNum type="arabicPeriod" startAt="2"/>
            </a:pPr>
            <a:r>
              <a:rPr lang="en-US" sz="2400" b="1" dirty="0" smtClean="0">
                <a:ea typeface="Calibri" panose="020F0502020204030204" pitchFamily="34" charset="0"/>
                <a:cs typeface="Times New Roman" panose="02020603050405020304" pitchFamily="18" charset="0"/>
              </a:rPr>
              <a:t>Use </a:t>
            </a:r>
            <a:r>
              <a:rPr lang="en-US" sz="2400" b="1" dirty="0">
                <a:ea typeface="Calibri" panose="020F0502020204030204" pitchFamily="34" charset="0"/>
                <a:cs typeface="Times New Roman" panose="02020603050405020304" pitchFamily="18" charset="0"/>
              </a:rPr>
              <a:t>the recommended hand hygiene practices</a:t>
            </a:r>
            <a:r>
              <a:rPr lang="en-US" sz="2400" b="1" dirty="0" smtClean="0">
                <a:ea typeface="Calibri" panose="020F0502020204030204" pitchFamily="34" charset="0"/>
                <a:cs typeface="Times New Roman" panose="02020603050405020304" pitchFamily="18" charset="0"/>
              </a:rPr>
              <a:t>.</a:t>
            </a:r>
          </a:p>
          <a:p>
            <a:pPr marL="0" lvl="0" indent="0">
              <a:lnSpc>
                <a:spcPct val="107000"/>
              </a:lnSpc>
              <a:spcAft>
                <a:spcPts val="0"/>
              </a:spcAft>
              <a:buNone/>
            </a:pPr>
            <a:endParaRPr lang="en-CA" sz="2000" dirty="0">
              <a:latin typeface="Calibri" panose="020F0502020204030204" pitchFamily="34" charset="0"/>
              <a:ea typeface="Calibri" panose="020F0502020204030204" pitchFamily="34" charset="0"/>
              <a:cs typeface="Times New Roman" panose="02020603050405020304" pitchFamily="18" charset="0"/>
            </a:endParaRPr>
          </a:p>
          <a:p>
            <a:pPr marL="642938" lvl="1" indent="-342900">
              <a:lnSpc>
                <a:spcPct val="107000"/>
              </a:lnSpc>
              <a:spcAft>
                <a:spcPts val="0"/>
              </a:spcAft>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Wash your hands frequently using </a:t>
            </a:r>
            <a:r>
              <a:rPr lang="en-US" sz="2000" dirty="0" smtClean="0">
                <a:ea typeface="Calibri" panose="020F0502020204030204" pitchFamily="34" charset="0"/>
                <a:cs typeface="Times New Roman" panose="02020603050405020304" pitchFamily="18" charset="0"/>
              </a:rPr>
              <a:t>proper handwashing technique</a:t>
            </a:r>
          </a:p>
          <a:p>
            <a:pPr marL="642938" lvl="1" indent="-342900">
              <a:lnSpc>
                <a:spcPct val="107000"/>
              </a:lnSpc>
              <a:spcAft>
                <a:spcPts val="0"/>
              </a:spcAft>
              <a:buFont typeface="Wingdings" panose="05000000000000000000" pitchFamily="2" charset="2"/>
              <a:buChar char="Ø"/>
            </a:pPr>
            <a:r>
              <a:rPr lang="en-US" sz="2000" dirty="0" smtClean="0">
                <a:ea typeface="Calibri" panose="020F0502020204030204" pitchFamily="34" charset="0"/>
                <a:cs typeface="Times New Roman" panose="02020603050405020304" pitchFamily="18" charset="0"/>
              </a:rPr>
              <a:t>Avoid </a:t>
            </a:r>
            <a:r>
              <a:rPr lang="en-US" sz="2000" dirty="0">
                <a:ea typeface="Calibri" panose="020F0502020204030204" pitchFamily="34" charset="0"/>
                <a:cs typeface="Times New Roman" panose="02020603050405020304" pitchFamily="18" charset="0"/>
              </a:rPr>
              <a:t>touching your face.</a:t>
            </a:r>
            <a:endParaRPr lang="en-CA" sz="2000" dirty="0">
              <a:ea typeface="Calibri" panose="020F0502020204030204" pitchFamily="34" charset="0"/>
              <a:cs typeface="Times New Roman" panose="02020603050405020304" pitchFamily="18" charset="0"/>
            </a:endParaRPr>
          </a:p>
          <a:p>
            <a:pPr marL="642938" lvl="1" indent="-342900">
              <a:lnSpc>
                <a:spcPct val="107000"/>
              </a:lnSpc>
              <a:spcAft>
                <a:spcPts val="0"/>
              </a:spcAft>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Use hand sanitizer (with &gt;60% ethanol/&gt;70% isopropanol) when handwashing isn’t possible</a:t>
            </a:r>
            <a:endParaRPr lang="en-CA" sz="2000" dirty="0">
              <a:ea typeface="Calibri" panose="020F0502020204030204" pitchFamily="34" charset="0"/>
              <a:cs typeface="Times New Roman" panose="02020603050405020304" pitchFamily="18" charset="0"/>
            </a:endParaRPr>
          </a:p>
          <a:p>
            <a:pPr marL="642938" lvl="1" indent="-342900">
              <a:lnSpc>
                <a:spcPct val="107000"/>
              </a:lnSpc>
              <a:spcAft>
                <a:spcPts val="800"/>
              </a:spcAft>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Hand sanitizer does not replace handwashing.</a:t>
            </a:r>
            <a:endParaRPr lang="en-CA" sz="2000" dirty="0">
              <a:ea typeface="Calibri" panose="020F0502020204030204" pitchFamily="34" charset="0"/>
              <a:cs typeface="Times New Roman" panose="02020603050405020304" pitchFamily="18" charset="0"/>
            </a:endParaRPr>
          </a:p>
          <a:p>
            <a:pPr marL="428625" indent="0">
              <a:lnSpc>
                <a:spcPct val="107000"/>
              </a:lnSpc>
              <a:spcBef>
                <a:spcPts val="1200"/>
              </a:spcBef>
              <a:spcAft>
                <a:spcPts val="800"/>
              </a:spcAft>
              <a:buNone/>
            </a:pPr>
            <a:r>
              <a:rPr lang="en-US" sz="2000" dirty="0" smtClean="0">
                <a:ea typeface="Calibri" panose="020F0502020204030204" pitchFamily="34" charset="0"/>
                <a:cs typeface="Times New Roman" panose="02020603050405020304" pitchFamily="18" charset="0"/>
                <a:hlinkClick r:id="rId3"/>
              </a:rPr>
              <a:t>Proper Handwashing Technique</a:t>
            </a:r>
            <a:r>
              <a:rPr lang="en-US" sz="2000" dirty="0" smtClean="0">
                <a:ea typeface="Calibri" panose="020F0502020204030204" pitchFamily="34" charset="0"/>
                <a:cs typeface="Times New Roman" panose="02020603050405020304" pitchFamily="18" charset="0"/>
              </a:rPr>
              <a:t> </a:t>
            </a:r>
          </a:p>
          <a:p>
            <a:pPr marL="428625" indent="0">
              <a:lnSpc>
                <a:spcPct val="107000"/>
              </a:lnSpc>
              <a:spcBef>
                <a:spcPts val="1200"/>
              </a:spcBef>
              <a:spcAft>
                <a:spcPts val="800"/>
              </a:spcAft>
              <a:buNone/>
            </a:pPr>
            <a:r>
              <a:rPr lang="en-US" sz="2000" dirty="0" smtClean="0">
                <a:ea typeface="Calibri" panose="020F0502020204030204" pitchFamily="34" charset="0"/>
                <a:cs typeface="Times New Roman" panose="02020603050405020304" pitchFamily="18" charset="0"/>
                <a:hlinkClick r:id="rId4"/>
              </a:rPr>
              <a:t>Hand Sanitizer</a:t>
            </a:r>
            <a:endParaRPr lang="en-CA" sz="2000" dirty="0">
              <a:ea typeface="Calibri" panose="020F0502020204030204" pitchFamily="34" charset="0"/>
              <a:cs typeface="Times New Roman" panose="02020603050405020304" pitchFamily="18" charset="0"/>
            </a:endParaRPr>
          </a:p>
          <a:p>
            <a:pPr marL="428625" indent="0">
              <a:lnSpc>
                <a:spcPct val="107000"/>
              </a:lnSpc>
              <a:spcBef>
                <a:spcPts val="1200"/>
              </a:spcBef>
              <a:spcAft>
                <a:spcPts val="800"/>
              </a:spcAft>
              <a:buNone/>
            </a:pPr>
            <a:r>
              <a:rPr lang="en-CA" sz="2000" dirty="0" smtClean="0">
                <a:cs typeface="Times New Roman" panose="02020603050405020304" pitchFamily="18" charset="0"/>
                <a:hlinkClick r:id="rId5"/>
              </a:rPr>
              <a:t>Donning and Doffing Gloves </a:t>
            </a:r>
            <a:r>
              <a:rPr lang="en-US" sz="2000" dirty="0" smtClean="0">
                <a:cs typeface="Times New Roman" panose="02020603050405020304" pitchFamily="18" charset="0"/>
              </a:rPr>
              <a:t>	</a:t>
            </a:r>
            <a:endParaRPr lang="en-CA" sz="2000" dirty="0"/>
          </a:p>
        </p:txBody>
      </p:sp>
    </p:spTree>
    <p:extLst>
      <p:ext uri="{BB962C8B-B14F-4D97-AF65-F5344CB8AC3E}">
        <p14:creationId xmlns:p14="http://schemas.microsoft.com/office/powerpoint/2010/main" val="3771486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CA" altLang="en-US" dirty="0" smtClean="0"/>
              <a:t>Basic </a:t>
            </a:r>
            <a:r>
              <a:rPr lang="en-CA" altLang="en-US" dirty="0"/>
              <a:t>health and safety precautions </a:t>
            </a:r>
          </a:p>
        </p:txBody>
      </p:sp>
      <p:sp>
        <p:nvSpPr>
          <p:cNvPr id="3" name="Content Placeholder 2"/>
          <p:cNvSpPr>
            <a:spLocks noGrp="1"/>
          </p:cNvSpPr>
          <p:nvPr>
            <p:ph idx="1"/>
          </p:nvPr>
        </p:nvSpPr>
        <p:spPr>
          <a:xfrm>
            <a:off x="533400" y="1340768"/>
            <a:ext cx="7927032" cy="5134425"/>
          </a:xfrm>
        </p:spPr>
        <p:txBody>
          <a:bodyPr/>
          <a:lstStyle/>
          <a:p>
            <a:pPr marL="428625" indent="0">
              <a:lnSpc>
                <a:spcPct val="107000"/>
              </a:lnSpc>
              <a:spcBef>
                <a:spcPts val="1200"/>
              </a:spcBef>
              <a:spcAft>
                <a:spcPts val="800"/>
              </a:spcAft>
              <a:buNone/>
            </a:pPr>
            <a:endParaRPr lang="en-CA" sz="2000" dirty="0">
              <a:ea typeface="Calibri" panose="020F0502020204030204" pitchFamily="34" charset="0"/>
              <a:cs typeface="Times New Roman" panose="02020603050405020304" pitchFamily="18" charset="0"/>
            </a:endParaRPr>
          </a:p>
          <a:p>
            <a:pPr marL="457200" lvl="0" indent="-457200">
              <a:buAutoNum type="arabicPeriod" startAt="3"/>
            </a:pPr>
            <a:r>
              <a:rPr lang="en-US" sz="2400" b="1" dirty="0" smtClean="0"/>
              <a:t>Maintain Physical (Social) Distancing</a:t>
            </a:r>
          </a:p>
          <a:p>
            <a:pPr marL="0" lvl="0" indent="0">
              <a:buNone/>
            </a:pPr>
            <a:endParaRPr lang="en-CA" dirty="0"/>
          </a:p>
          <a:p>
            <a:pPr marL="642938" lvl="1" indent="-342900">
              <a:lnSpc>
                <a:spcPct val="107000"/>
              </a:lnSpc>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Maintain minimum 6 feet or 2 m away from others.</a:t>
            </a:r>
            <a:endParaRPr lang="en-CA" sz="2000" dirty="0">
              <a:ea typeface="Calibri" panose="020F0502020204030204" pitchFamily="34" charset="0"/>
              <a:cs typeface="Times New Roman" panose="02020603050405020304" pitchFamily="18" charset="0"/>
            </a:endParaRPr>
          </a:p>
          <a:p>
            <a:pPr marL="642938" lvl="1" indent="-342900">
              <a:lnSpc>
                <a:spcPct val="107000"/>
              </a:lnSpc>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Orient desks and workstations to </a:t>
            </a:r>
            <a:r>
              <a:rPr lang="en-US" sz="2000" dirty="0" smtClean="0">
                <a:ea typeface="Calibri" panose="020F0502020204030204" pitchFamily="34" charset="0"/>
                <a:cs typeface="Times New Roman" panose="02020603050405020304" pitchFamily="18" charset="0"/>
              </a:rPr>
              <a:t>the 2 m </a:t>
            </a:r>
            <a:r>
              <a:rPr lang="en-US" sz="2000" dirty="0">
                <a:ea typeface="Calibri" panose="020F0502020204030204" pitchFamily="34" charset="0"/>
                <a:cs typeface="Times New Roman" panose="02020603050405020304" pitchFamily="18" charset="0"/>
              </a:rPr>
              <a:t>standard.  </a:t>
            </a:r>
            <a:endParaRPr lang="en-CA" sz="2000" dirty="0">
              <a:ea typeface="Calibri" panose="020F0502020204030204" pitchFamily="34" charset="0"/>
              <a:cs typeface="Times New Roman" panose="02020603050405020304" pitchFamily="18" charset="0"/>
            </a:endParaRPr>
          </a:p>
          <a:p>
            <a:pPr marL="642938" lvl="1" indent="-342900">
              <a:lnSpc>
                <a:spcPct val="107000"/>
              </a:lnSpc>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Use communication tools such as phone, email, web meetings as much as possible (including within the same building or floor).</a:t>
            </a:r>
            <a:endParaRPr lang="en-CA" sz="2000" dirty="0">
              <a:ea typeface="Calibri" panose="020F0502020204030204" pitchFamily="34" charset="0"/>
              <a:cs typeface="Times New Roman" panose="02020603050405020304" pitchFamily="18" charset="0"/>
            </a:endParaRPr>
          </a:p>
          <a:p>
            <a:pPr marL="642938" lvl="1" indent="-342900">
              <a:lnSpc>
                <a:spcPct val="107000"/>
              </a:lnSpc>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Group meetings and in-person meetings should be eliminated in </a:t>
            </a:r>
            <a:r>
              <a:rPr lang="en-US" sz="2000" dirty="0" err="1">
                <a:ea typeface="Calibri" panose="020F0502020204030204" pitchFamily="34" charset="0"/>
                <a:cs typeface="Times New Roman" panose="02020603050405020304" pitchFamily="18" charset="0"/>
              </a:rPr>
              <a:t>favour</a:t>
            </a:r>
            <a:r>
              <a:rPr lang="en-US" sz="2000" dirty="0">
                <a:ea typeface="Calibri" panose="020F0502020204030204" pitchFamily="34" charset="0"/>
                <a:cs typeface="Times New Roman" panose="02020603050405020304" pitchFamily="18" charset="0"/>
              </a:rPr>
              <a:t> of remote access meeting via video or phone.</a:t>
            </a:r>
            <a:endParaRPr lang="en-CA" sz="2000" dirty="0">
              <a:ea typeface="Calibri" panose="020F0502020204030204" pitchFamily="34" charset="0"/>
              <a:cs typeface="Times New Roman" panose="02020603050405020304" pitchFamily="18" charset="0"/>
            </a:endParaRPr>
          </a:p>
          <a:p>
            <a:pPr marL="642938" lvl="1" indent="-342900">
              <a:lnSpc>
                <a:spcPct val="107000"/>
              </a:lnSpc>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Stagger work hours/lunch breaks. </a:t>
            </a:r>
            <a:endParaRPr lang="en-CA" sz="2000" dirty="0">
              <a:ea typeface="Calibri" panose="020F0502020204030204" pitchFamily="34" charset="0"/>
              <a:cs typeface="Times New Roman" panose="02020603050405020304" pitchFamily="18" charset="0"/>
            </a:endParaRPr>
          </a:p>
          <a:p>
            <a:pPr marL="642938" lvl="1" indent="-342900">
              <a:lnSpc>
                <a:spcPct val="107000"/>
              </a:lnSpc>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Avoid shaking hands.</a:t>
            </a:r>
            <a:endParaRPr lang="en-CA" sz="2000" dirty="0">
              <a:ea typeface="Calibri" panose="020F0502020204030204" pitchFamily="34" charset="0"/>
              <a:cs typeface="Times New Roman" panose="02020603050405020304" pitchFamily="18" charset="0"/>
            </a:endParaRPr>
          </a:p>
          <a:p>
            <a:pPr marL="0" indent="0">
              <a:buNone/>
              <a:defRPr/>
            </a:pPr>
            <a:r>
              <a:rPr lang="en-US" sz="2000" dirty="0" smtClean="0">
                <a:hlinkClick r:id="rId4"/>
              </a:rPr>
              <a:t>Health Canada Social Distancing</a:t>
            </a:r>
            <a:endParaRPr lang="en-CA" sz="2000" dirty="0"/>
          </a:p>
        </p:txBody>
      </p:sp>
    </p:spTree>
    <p:extLst>
      <p:ext uri="{BB962C8B-B14F-4D97-AF65-F5344CB8AC3E}">
        <p14:creationId xmlns:p14="http://schemas.microsoft.com/office/powerpoint/2010/main" val="246531744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CA" altLang="en-US" dirty="0" smtClean="0"/>
              <a:t>Basic </a:t>
            </a:r>
            <a:r>
              <a:rPr lang="en-CA" altLang="en-US" dirty="0"/>
              <a:t>health and safety precautions </a:t>
            </a:r>
          </a:p>
        </p:txBody>
      </p:sp>
      <p:sp>
        <p:nvSpPr>
          <p:cNvPr id="3" name="Content Placeholder 2"/>
          <p:cNvSpPr>
            <a:spLocks noGrp="1"/>
          </p:cNvSpPr>
          <p:nvPr>
            <p:ph idx="1"/>
          </p:nvPr>
        </p:nvSpPr>
        <p:spPr>
          <a:xfrm>
            <a:off x="533400" y="1723574"/>
            <a:ext cx="7927032" cy="5134425"/>
          </a:xfrm>
        </p:spPr>
        <p:txBody>
          <a:bodyPr/>
          <a:lstStyle/>
          <a:p>
            <a:pPr marL="457200" lvl="0" indent="-457200">
              <a:buAutoNum type="arabicPeriod" startAt="4"/>
            </a:pPr>
            <a:r>
              <a:rPr lang="en-US" sz="2400" b="1" dirty="0" smtClean="0"/>
              <a:t>Practice </a:t>
            </a:r>
            <a:r>
              <a:rPr lang="en-US" sz="2400" b="1" dirty="0"/>
              <a:t>respiratory </a:t>
            </a:r>
            <a:r>
              <a:rPr lang="en-US" sz="2400" b="1" dirty="0" smtClean="0"/>
              <a:t>etiquette</a:t>
            </a:r>
          </a:p>
          <a:p>
            <a:pPr marL="0" lvl="0" indent="0">
              <a:buNone/>
            </a:pPr>
            <a:endParaRPr lang="en-CA" dirty="0"/>
          </a:p>
          <a:p>
            <a:pPr marL="642938" lvl="1" indent="-342900">
              <a:lnSpc>
                <a:spcPct val="107000"/>
              </a:lnSpc>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Cough/sneeze into your elbow or ….</a:t>
            </a:r>
            <a:endParaRPr lang="en-CA" sz="2000" dirty="0">
              <a:ea typeface="Calibri" panose="020F0502020204030204" pitchFamily="34" charset="0"/>
              <a:cs typeface="Times New Roman" panose="02020603050405020304" pitchFamily="18" charset="0"/>
            </a:endParaRPr>
          </a:p>
          <a:p>
            <a:pPr marL="642938" lvl="1" indent="-342900">
              <a:lnSpc>
                <a:spcPct val="107000"/>
              </a:lnSpc>
              <a:buFont typeface="Wingdings" panose="05000000000000000000" pitchFamily="2" charset="2"/>
              <a:buChar char="Ø"/>
            </a:pPr>
            <a:r>
              <a:rPr lang="en-CA" sz="2000" dirty="0">
                <a:ea typeface="Calibri" panose="020F0502020204030204" pitchFamily="34" charset="0"/>
                <a:cs typeface="Times New Roman" panose="02020603050405020304" pitchFamily="18" charset="0"/>
              </a:rPr>
              <a:t>Cover nose/mouth with a tissue.</a:t>
            </a:r>
          </a:p>
          <a:p>
            <a:pPr marL="642938" lvl="1" indent="-342900">
              <a:lnSpc>
                <a:spcPct val="107000"/>
              </a:lnSpc>
              <a:buFont typeface="Wingdings" panose="05000000000000000000" pitchFamily="2" charset="2"/>
              <a:buChar char="Ø"/>
            </a:pPr>
            <a:r>
              <a:rPr lang="en-CA" sz="2000" dirty="0">
                <a:ea typeface="Calibri" panose="020F0502020204030204" pitchFamily="34" charset="0"/>
                <a:cs typeface="Times New Roman" panose="02020603050405020304" pitchFamily="18" charset="0"/>
              </a:rPr>
              <a:t>Use disposable tissues and discard after use.</a:t>
            </a:r>
          </a:p>
          <a:p>
            <a:pPr marL="642938" lvl="1" indent="-342900">
              <a:lnSpc>
                <a:spcPct val="107000"/>
              </a:lnSpc>
              <a:buFont typeface="Wingdings" panose="05000000000000000000" pitchFamily="2" charset="2"/>
              <a:buChar char="Ø"/>
            </a:pPr>
            <a:r>
              <a:rPr lang="en-CA" sz="2000" dirty="0">
                <a:ea typeface="Calibri" panose="020F0502020204030204" pitchFamily="34" charset="0"/>
                <a:cs typeface="Times New Roman" panose="02020603050405020304" pitchFamily="18" charset="0"/>
              </a:rPr>
              <a:t>Use </a:t>
            </a:r>
            <a:r>
              <a:rPr lang="en-CA" sz="2000" dirty="0" smtClean="0">
                <a:ea typeface="Calibri" panose="020F0502020204030204" pitchFamily="34" charset="0"/>
                <a:cs typeface="Times New Roman" panose="02020603050405020304" pitchFamily="18" charset="0"/>
              </a:rPr>
              <a:t>good hand </a:t>
            </a:r>
            <a:r>
              <a:rPr lang="en-CA" sz="2000" dirty="0">
                <a:ea typeface="Calibri" panose="020F0502020204030204" pitchFamily="34" charset="0"/>
                <a:cs typeface="Times New Roman" panose="02020603050405020304" pitchFamily="18" charset="0"/>
              </a:rPr>
              <a:t>hygiene after having </a:t>
            </a:r>
            <a:r>
              <a:rPr lang="en-CA" sz="2000" dirty="0" smtClean="0">
                <a:ea typeface="Calibri" panose="020F0502020204030204" pitchFamily="34" charset="0"/>
                <a:cs typeface="Times New Roman" panose="02020603050405020304" pitchFamily="18" charset="0"/>
              </a:rPr>
              <a:t>contact </a:t>
            </a:r>
            <a:r>
              <a:rPr lang="en-CA" sz="2000" dirty="0">
                <a:ea typeface="Calibri" panose="020F0502020204030204" pitchFamily="34" charset="0"/>
                <a:cs typeface="Times New Roman" panose="02020603050405020304" pitchFamily="18" charset="0"/>
              </a:rPr>
              <a:t>with respiratory </a:t>
            </a:r>
            <a:r>
              <a:rPr lang="en-CA" sz="2000" dirty="0" smtClean="0">
                <a:ea typeface="Calibri" panose="020F0502020204030204" pitchFamily="34" charset="0"/>
                <a:cs typeface="Times New Roman" panose="02020603050405020304" pitchFamily="18" charset="0"/>
              </a:rPr>
              <a:t>secretions or using a tissue.</a:t>
            </a:r>
            <a:endParaRPr lang="en-CA" sz="2000" dirty="0">
              <a:ea typeface="Calibri" panose="020F0502020204030204" pitchFamily="34" charset="0"/>
              <a:cs typeface="Times New Roman" panose="02020603050405020304" pitchFamily="18" charset="0"/>
            </a:endParaRPr>
          </a:p>
          <a:p>
            <a:pPr marL="428625" indent="0">
              <a:lnSpc>
                <a:spcPct val="107000"/>
              </a:lnSpc>
              <a:spcBef>
                <a:spcPts val="1200"/>
              </a:spcBef>
              <a:spcAft>
                <a:spcPts val="800"/>
              </a:spcAft>
              <a:buNone/>
            </a:pPr>
            <a:endParaRPr lang="en-CA" sz="2000" dirty="0" smtClean="0">
              <a:ea typeface="Calibri" panose="020F0502020204030204" pitchFamily="34" charset="0"/>
              <a:cs typeface="Times New Roman" panose="02020603050405020304" pitchFamily="18" charset="0"/>
            </a:endParaRPr>
          </a:p>
          <a:p>
            <a:pPr marL="0" indent="0">
              <a:buNone/>
              <a:defRPr/>
            </a:pPr>
            <a:r>
              <a:rPr lang="en-US" sz="2000" dirty="0" smtClean="0">
                <a:hlinkClick r:id="rId3"/>
              </a:rPr>
              <a:t>Respiratory Etiquette </a:t>
            </a:r>
            <a:endParaRPr lang="en-CA" sz="2000" dirty="0"/>
          </a:p>
        </p:txBody>
      </p:sp>
    </p:spTree>
    <p:extLst>
      <p:ext uri="{BB962C8B-B14F-4D97-AF65-F5344CB8AC3E}">
        <p14:creationId xmlns:p14="http://schemas.microsoft.com/office/powerpoint/2010/main" val="1791388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CA" altLang="en-US" dirty="0" smtClean="0"/>
              <a:t>Basic </a:t>
            </a:r>
            <a:r>
              <a:rPr lang="en-CA" altLang="en-US" dirty="0"/>
              <a:t>health and safety precautions </a:t>
            </a:r>
          </a:p>
        </p:txBody>
      </p:sp>
      <p:sp>
        <p:nvSpPr>
          <p:cNvPr id="3" name="Content Placeholder 2"/>
          <p:cNvSpPr>
            <a:spLocks noGrp="1"/>
          </p:cNvSpPr>
          <p:nvPr>
            <p:ph idx="1"/>
          </p:nvPr>
        </p:nvSpPr>
        <p:spPr>
          <a:xfrm>
            <a:off x="533400" y="1723574"/>
            <a:ext cx="7927032" cy="5134425"/>
          </a:xfrm>
        </p:spPr>
        <p:txBody>
          <a:bodyPr/>
          <a:lstStyle/>
          <a:p>
            <a:pPr marL="457200" lvl="0" indent="-457200">
              <a:buFont typeface="+mj-lt"/>
              <a:buAutoNum type="arabicPeriod" startAt="5"/>
            </a:pPr>
            <a:r>
              <a:rPr lang="en-US" b="1" dirty="0" smtClean="0"/>
              <a:t>E</a:t>
            </a:r>
            <a:r>
              <a:rPr lang="en-US" sz="2400" b="1" dirty="0" smtClean="0"/>
              <a:t>valuate </a:t>
            </a:r>
            <a:r>
              <a:rPr lang="en-US" sz="2400" b="1" dirty="0"/>
              <a:t>workspaces for frequently touched </a:t>
            </a:r>
            <a:r>
              <a:rPr lang="en-US" sz="2400" b="1" dirty="0" smtClean="0"/>
              <a:t>items and clean </a:t>
            </a:r>
            <a:r>
              <a:rPr lang="en-US" sz="2400" b="1" dirty="0"/>
              <a:t>frequently. </a:t>
            </a:r>
            <a:endParaRPr lang="en-CA" sz="2400" dirty="0"/>
          </a:p>
          <a:p>
            <a:pPr marL="642938" lvl="1" indent="-342900">
              <a:lnSpc>
                <a:spcPct val="107000"/>
              </a:lnSpc>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Clean work surfaces, laptops, etc. with regular disinfectants or soap and water.</a:t>
            </a:r>
            <a:endParaRPr lang="en-CA" sz="2000" dirty="0">
              <a:ea typeface="Calibri" panose="020F0502020204030204" pitchFamily="34" charset="0"/>
              <a:cs typeface="Times New Roman" panose="02020603050405020304" pitchFamily="18" charset="0"/>
            </a:endParaRPr>
          </a:p>
          <a:p>
            <a:pPr marL="642938" lvl="1" indent="-342900">
              <a:lnSpc>
                <a:spcPct val="107000"/>
              </a:lnSpc>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Caretaking Services disinfects frequently touched surfaces in common areas, such as door handles, railings and elevator buttons.</a:t>
            </a:r>
            <a:endParaRPr lang="en-CA" sz="2000" dirty="0">
              <a:ea typeface="Calibri" panose="020F0502020204030204" pitchFamily="34" charset="0"/>
              <a:cs typeface="Times New Roman" panose="02020603050405020304" pitchFamily="18" charset="0"/>
            </a:endParaRPr>
          </a:p>
          <a:p>
            <a:pPr marL="0" lvl="0" indent="0">
              <a:buNone/>
            </a:pPr>
            <a:endParaRPr lang="en-US" b="1" dirty="0" smtClean="0"/>
          </a:p>
          <a:p>
            <a:pPr marL="457200" lvl="0" indent="-457200">
              <a:buFont typeface="+mj-lt"/>
              <a:buAutoNum type="arabicPeriod" startAt="6"/>
            </a:pPr>
            <a:r>
              <a:rPr lang="en-US" sz="2400" b="1" dirty="0" smtClean="0"/>
              <a:t>Minimize </a:t>
            </a:r>
            <a:r>
              <a:rPr lang="en-US" sz="2400" b="1" dirty="0"/>
              <a:t>sharing of items as much as possible. Clean items/workstations between usages by different staff. </a:t>
            </a:r>
            <a:endParaRPr lang="en-CA" sz="2400" dirty="0"/>
          </a:p>
          <a:p>
            <a:pPr marL="642938" lvl="1" indent="-342900">
              <a:lnSpc>
                <a:spcPct val="107000"/>
              </a:lnSpc>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E.g. laptops, phones, workstations, pens.</a:t>
            </a:r>
            <a:endParaRPr lang="en-CA" sz="2000" dirty="0">
              <a:ea typeface="Calibri" panose="020F0502020204030204" pitchFamily="34" charset="0"/>
              <a:cs typeface="Times New Roman" panose="02020603050405020304" pitchFamily="18" charset="0"/>
            </a:endParaRPr>
          </a:p>
          <a:p>
            <a:pPr marL="300038" lvl="1" indent="0">
              <a:lnSpc>
                <a:spcPct val="107000"/>
              </a:lnSpc>
              <a:buNone/>
            </a:pPr>
            <a:endParaRPr lang="en-CA" sz="2000" dirty="0" smtClean="0">
              <a:ea typeface="Calibri" panose="020F0502020204030204" pitchFamily="34" charset="0"/>
              <a:cs typeface="Times New Roman" panose="02020603050405020304" pitchFamily="18" charset="0"/>
            </a:endParaRPr>
          </a:p>
          <a:p>
            <a:pPr marL="0" indent="0">
              <a:buNone/>
              <a:defRPr/>
            </a:pPr>
            <a:endParaRPr lang="en-CA" sz="2000" dirty="0"/>
          </a:p>
        </p:txBody>
      </p:sp>
    </p:spTree>
    <p:extLst>
      <p:ext uri="{BB962C8B-B14F-4D97-AF65-F5344CB8AC3E}">
        <p14:creationId xmlns:p14="http://schemas.microsoft.com/office/powerpoint/2010/main" val="3785279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CA" altLang="en-US" dirty="0" smtClean="0"/>
              <a:t>Basic </a:t>
            </a:r>
            <a:r>
              <a:rPr lang="en-CA" altLang="en-US" dirty="0"/>
              <a:t>health and safety precautions </a:t>
            </a:r>
          </a:p>
        </p:txBody>
      </p:sp>
      <p:sp>
        <p:nvSpPr>
          <p:cNvPr id="3" name="Content Placeholder 2"/>
          <p:cNvSpPr>
            <a:spLocks noGrp="1"/>
          </p:cNvSpPr>
          <p:nvPr>
            <p:ph idx="1"/>
          </p:nvPr>
        </p:nvSpPr>
        <p:spPr>
          <a:xfrm>
            <a:off x="533400" y="1723574"/>
            <a:ext cx="7927032" cy="5134425"/>
          </a:xfrm>
        </p:spPr>
        <p:txBody>
          <a:bodyPr/>
          <a:lstStyle/>
          <a:p>
            <a:pPr marL="342900" lvl="1" indent="0">
              <a:buNone/>
            </a:pPr>
            <a:endParaRPr lang="en-US" dirty="0"/>
          </a:p>
          <a:p>
            <a:pPr marL="457200" lvl="0" indent="-457200">
              <a:buFont typeface="+mj-lt"/>
              <a:buAutoNum type="arabicPeriod" startAt="7"/>
            </a:pPr>
            <a:r>
              <a:rPr lang="en-US" sz="2400" b="1" dirty="0" smtClean="0"/>
              <a:t>Safety Equipment (PPE)</a:t>
            </a:r>
          </a:p>
          <a:p>
            <a:pPr marL="642938" lvl="1" indent="-342900">
              <a:lnSpc>
                <a:spcPct val="107000"/>
              </a:lnSpc>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gloves, respirators and other personal protective equipment will be provided to employees as necessitated by their job role and exposure.</a:t>
            </a:r>
            <a:endParaRPr lang="en-CA" sz="2000" dirty="0">
              <a:ea typeface="Calibri" panose="020F0502020204030204" pitchFamily="34" charset="0"/>
              <a:cs typeface="Times New Roman" panose="02020603050405020304" pitchFamily="18" charset="0"/>
            </a:endParaRPr>
          </a:p>
          <a:p>
            <a:pPr marL="342900" lvl="1" indent="0">
              <a:buNone/>
            </a:pPr>
            <a:endParaRPr lang="en-CA" sz="3200" dirty="0"/>
          </a:p>
          <a:p>
            <a:pPr marL="457200" lvl="0" indent="-457200">
              <a:buFont typeface="+mj-lt"/>
              <a:buAutoNum type="arabicPeriod" startAt="8"/>
            </a:pPr>
            <a:r>
              <a:rPr lang="en-US" sz="2400" b="1" dirty="0"/>
              <a:t>Employees should speak directly with their supervisor regarding specific work practices.</a:t>
            </a:r>
            <a:endParaRPr lang="en-CA" sz="3200" dirty="0"/>
          </a:p>
          <a:p>
            <a:pPr marL="800100" lvl="1" indent="-457200">
              <a:buFont typeface="+mj-lt"/>
              <a:buAutoNum type="arabicPeriod"/>
            </a:pPr>
            <a:endParaRPr lang="en-CA" dirty="0"/>
          </a:p>
          <a:p>
            <a:pPr marL="0" indent="0">
              <a:buNone/>
            </a:pPr>
            <a:r>
              <a:rPr lang="en-US" dirty="0"/>
              <a:t> </a:t>
            </a:r>
            <a:endParaRPr lang="en-CA" dirty="0"/>
          </a:p>
          <a:p>
            <a:pPr marL="428625" indent="0">
              <a:lnSpc>
                <a:spcPct val="107000"/>
              </a:lnSpc>
              <a:spcBef>
                <a:spcPts val="1200"/>
              </a:spcBef>
              <a:spcAft>
                <a:spcPts val="800"/>
              </a:spcAft>
              <a:buNone/>
            </a:pPr>
            <a:endParaRPr lang="en-CA" sz="2000" dirty="0" smtClean="0">
              <a:ea typeface="Calibri" panose="020F0502020204030204" pitchFamily="34" charset="0"/>
              <a:cs typeface="Times New Roman" panose="02020603050405020304" pitchFamily="18" charset="0"/>
            </a:endParaRPr>
          </a:p>
          <a:p>
            <a:pPr marL="0" indent="0">
              <a:buNone/>
              <a:defRPr/>
            </a:pPr>
            <a:endParaRPr lang="en-CA" sz="2000" dirty="0"/>
          </a:p>
        </p:txBody>
      </p:sp>
    </p:spTree>
    <p:extLst>
      <p:ext uri="{BB962C8B-B14F-4D97-AF65-F5344CB8AC3E}">
        <p14:creationId xmlns:p14="http://schemas.microsoft.com/office/powerpoint/2010/main" val="2221628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CA" altLang="en-US" dirty="0" smtClean="0"/>
              <a:t>Hazard Assessment Template</a:t>
            </a:r>
            <a:endParaRPr lang="en-CA" altLang="en-US" dirty="0"/>
          </a:p>
        </p:txBody>
      </p:sp>
      <p:sp>
        <p:nvSpPr>
          <p:cNvPr id="3" name="Content Placeholder 2"/>
          <p:cNvSpPr>
            <a:spLocks noGrp="1"/>
          </p:cNvSpPr>
          <p:nvPr>
            <p:ph idx="1"/>
          </p:nvPr>
        </p:nvSpPr>
        <p:spPr>
          <a:xfrm>
            <a:off x="533400" y="1723574"/>
            <a:ext cx="7927032" cy="5134425"/>
          </a:xfrm>
        </p:spPr>
        <p:txBody>
          <a:bodyPr/>
          <a:lstStyle/>
          <a:p>
            <a:pPr marL="642938" lvl="1" indent="-342900">
              <a:lnSpc>
                <a:spcPct val="107000"/>
              </a:lnSpc>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Working during a pandemic presents hazards not necessarily found during normal work conditions</a:t>
            </a:r>
            <a:r>
              <a:rPr lang="en-US" sz="2000" dirty="0" smtClean="0">
                <a:ea typeface="Calibri" panose="020F0502020204030204" pitchFamily="34" charset="0"/>
                <a:cs typeface="Times New Roman" panose="02020603050405020304" pitchFamily="18" charset="0"/>
              </a:rPr>
              <a:t>.</a:t>
            </a:r>
          </a:p>
          <a:p>
            <a:pPr marL="300038" lvl="1" indent="0">
              <a:lnSpc>
                <a:spcPct val="107000"/>
              </a:lnSpc>
              <a:buNone/>
            </a:pPr>
            <a:endParaRPr lang="en-US" sz="2000" dirty="0">
              <a:ea typeface="Calibri" panose="020F0502020204030204" pitchFamily="34" charset="0"/>
              <a:cs typeface="Times New Roman" panose="02020603050405020304" pitchFamily="18" charset="0"/>
            </a:endParaRPr>
          </a:p>
          <a:p>
            <a:pPr marL="642938" lvl="1" indent="-342900">
              <a:lnSpc>
                <a:spcPct val="107000"/>
              </a:lnSpc>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The COVID 19 hazard assessment template is designed to be a supplement to work groups pre-existing formal hazard assessment</a:t>
            </a:r>
            <a:r>
              <a:rPr lang="en-US" sz="2000" dirty="0" smtClean="0">
                <a:ea typeface="Calibri" panose="020F0502020204030204" pitchFamily="34" charset="0"/>
                <a:cs typeface="Times New Roman" panose="02020603050405020304" pitchFamily="18" charset="0"/>
              </a:rPr>
              <a:t>.</a:t>
            </a:r>
          </a:p>
          <a:p>
            <a:pPr marL="300038" lvl="1" indent="0">
              <a:lnSpc>
                <a:spcPct val="107000"/>
              </a:lnSpc>
              <a:buNone/>
            </a:pPr>
            <a:endParaRPr lang="en-US" sz="2000" dirty="0">
              <a:ea typeface="Calibri" panose="020F0502020204030204" pitchFamily="34" charset="0"/>
              <a:cs typeface="Times New Roman" panose="02020603050405020304" pitchFamily="18" charset="0"/>
            </a:endParaRPr>
          </a:p>
          <a:p>
            <a:pPr marL="642938" lvl="1" indent="-342900">
              <a:lnSpc>
                <a:spcPct val="107000"/>
              </a:lnSpc>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The hazard assessment template outlines general hazards and distinguishes controls based on physical distancing (</a:t>
            </a:r>
            <a:r>
              <a:rPr lang="en-US" sz="2000" dirty="0" smtClean="0">
                <a:ea typeface="Calibri" panose="020F0502020204030204" pitchFamily="34" charset="0"/>
                <a:cs typeface="Times New Roman" panose="02020603050405020304" pitchFamily="18" charset="0"/>
              </a:rPr>
              <a:t>2 m) </a:t>
            </a:r>
            <a:endParaRPr lang="en-US" sz="2000" dirty="0">
              <a:ea typeface="Calibri" panose="020F0502020204030204" pitchFamily="34" charset="0"/>
              <a:cs typeface="Times New Roman" panose="02020603050405020304" pitchFamily="18" charset="0"/>
            </a:endParaRPr>
          </a:p>
          <a:p>
            <a:pPr marL="428625" indent="0" algn="ctr">
              <a:lnSpc>
                <a:spcPct val="107000"/>
              </a:lnSpc>
              <a:spcBef>
                <a:spcPts val="1200"/>
              </a:spcBef>
              <a:spcAft>
                <a:spcPts val="800"/>
              </a:spcAft>
              <a:buNone/>
            </a:pPr>
            <a:r>
              <a:rPr lang="en-US" sz="2000" dirty="0" smtClean="0">
                <a:ea typeface="Calibri" panose="020F0502020204030204" pitchFamily="34" charset="0"/>
                <a:cs typeface="Times New Roman" panose="02020603050405020304" pitchFamily="18" charset="0"/>
                <a:hlinkClick r:id="rId3"/>
              </a:rPr>
              <a:t>COVID 19 Hazard Assessment Template</a:t>
            </a:r>
            <a:endParaRPr lang="en-CA" sz="2000" dirty="0" smtClean="0">
              <a:ea typeface="Calibri" panose="020F0502020204030204" pitchFamily="34" charset="0"/>
              <a:cs typeface="Times New Roman" panose="02020603050405020304" pitchFamily="18" charset="0"/>
            </a:endParaRPr>
          </a:p>
          <a:p>
            <a:pPr marL="0" indent="0">
              <a:buNone/>
              <a:defRPr/>
            </a:pPr>
            <a:endParaRPr lang="en-CA" sz="2000" dirty="0"/>
          </a:p>
        </p:txBody>
      </p:sp>
    </p:spTree>
    <p:extLst>
      <p:ext uri="{BB962C8B-B14F-4D97-AF65-F5344CB8AC3E}">
        <p14:creationId xmlns:p14="http://schemas.microsoft.com/office/powerpoint/2010/main" val="1515747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U of L powerpoint">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 of L powerpoint" id="{C051B720-9F57-4B56-97F0-13F15FC7EFE4}" vid="{DACD07E1-494D-4D0B-86B4-AFD36AA02E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73EA4729A9ED44B31F0F4F55AF17AA" ma:contentTypeVersion="13" ma:contentTypeDescription="Create a new document." ma:contentTypeScope="" ma:versionID="14de1387d58b62b238171d53add63623">
  <xsd:schema xmlns:xsd="http://www.w3.org/2001/XMLSchema" xmlns:xs="http://www.w3.org/2001/XMLSchema" xmlns:p="http://schemas.microsoft.com/office/2006/metadata/properties" xmlns:ns3="410efe4a-421c-4232-804c-de74da4274c2" xmlns:ns4="584edce5-21c8-4fdd-bf2f-17a27d60ad62" targetNamespace="http://schemas.microsoft.com/office/2006/metadata/properties" ma:root="true" ma:fieldsID="67286d117154687581aba658c9200e3e" ns3:_="" ns4:_="">
    <xsd:import namespace="410efe4a-421c-4232-804c-de74da4274c2"/>
    <xsd:import namespace="584edce5-21c8-4fdd-bf2f-17a27d60ad6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AutoKeyPoints" minOccurs="0"/>
                <xsd:element ref="ns4:MediaServiceKeyPoint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0efe4a-421c-4232-804c-de74da4274c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4edce5-21c8-4fdd-bf2f-17a27d60ad6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6774E99-51CB-4DF6-9378-81FB132258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0efe4a-421c-4232-804c-de74da4274c2"/>
    <ds:schemaRef ds:uri="584edce5-21c8-4fdd-bf2f-17a27d60ad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CB0CA2-F576-42E8-8C00-C798DE6FF37C}">
  <ds:schemaRefs>
    <ds:schemaRef ds:uri="http://schemas.microsoft.com/sharepoint/v3/contenttype/forms"/>
  </ds:schemaRefs>
</ds:datastoreItem>
</file>

<file path=customXml/itemProps3.xml><?xml version="1.0" encoding="utf-8"?>
<ds:datastoreItem xmlns:ds="http://schemas.openxmlformats.org/officeDocument/2006/customXml" ds:itemID="{3A142CA8-EE70-49F9-A78E-786BBCEE688A}">
  <ds:schemaRefs>
    <ds:schemaRef ds:uri="http://schemas.microsoft.com/office/2006/documentManagement/types"/>
    <ds:schemaRef ds:uri="584edce5-21c8-4fdd-bf2f-17a27d60ad62"/>
    <ds:schemaRef ds:uri="http://schemas.microsoft.com/office/infopath/2007/PartnerControls"/>
    <ds:schemaRef ds:uri="http://purl.org/dc/elements/1.1/"/>
    <ds:schemaRef ds:uri="http://schemas.microsoft.com/office/2006/metadata/properties"/>
    <ds:schemaRef ds:uri="410efe4a-421c-4232-804c-de74da4274c2"/>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25352</TotalTime>
  <Words>1129</Words>
  <Application>Microsoft Office PowerPoint</Application>
  <PresentationFormat>On-screen Show (4:3)</PresentationFormat>
  <Paragraphs>127</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Symbol</vt:lpstr>
      <vt:lpstr>Times</vt:lpstr>
      <vt:lpstr>Times New Roman</vt:lpstr>
      <vt:lpstr>Wingdings</vt:lpstr>
      <vt:lpstr>U of L powerpoint</vt:lpstr>
      <vt:lpstr>COVID 19  Health &amp; Safety Training</vt:lpstr>
      <vt:lpstr>Introduction</vt:lpstr>
      <vt:lpstr>Basic health and safety precautions </vt:lpstr>
      <vt:lpstr>Basic health and safety precautions </vt:lpstr>
      <vt:lpstr>Basic health and safety precautions </vt:lpstr>
      <vt:lpstr>Basic health and safety precautions </vt:lpstr>
      <vt:lpstr>Basic health and safety precautions </vt:lpstr>
      <vt:lpstr>Basic health and safety precautions </vt:lpstr>
      <vt:lpstr>Hazard Assessment Template</vt:lpstr>
      <vt:lpstr>Remember when on campus….</vt:lpstr>
      <vt:lpstr>Resources</vt:lpstr>
    </vt:vector>
  </TitlesOfParts>
  <Company>żҜ⛼</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 U</dc:creator>
  <cp:lastModifiedBy>Selinger, Lorna</cp:lastModifiedBy>
  <cp:revision>437</cp:revision>
  <cp:lastPrinted>2019-08-20T23:26:04Z</cp:lastPrinted>
  <dcterms:created xsi:type="dcterms:W3CDTF">2004-03-01T21:57:44Z</dcterms:created>
  <dcterms:modified xsi:type="dcterms:W3CDTF">2020-03-30T03:22:58Z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0x010100EB73EA4729A9ED44B31F0F4F55AF17AA</vt:lpwstr>
  </property>
</Properties>
</file>