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a:p>
        </p:txBody>
      </p:sp>
      <p:sp>
        <p:nvSpPr>
          <p:cNvPr id="122" name="Shape 122"/>
          <p:cNvSpPr/>
          <p:nvPr>
            <p:ph type="body" sz="quarter" idx="1"/>
          </p:nvPr>
        </p:nvSpPr>
        <p:spPr>
          <a:prstGeom prst="rect">
            <a:avLst/>
          </a:prstGeom>
        </p:spPr>
        <p:txBody>
          <a:bodyPr/>
          <a:lstStyle/>
          <a:p>
            <a:pPr/>
            <a:r>
              <a:t>What if the space is not a classroom at all but viewed as a work space or Fexible space. It wouldn’t have one set of furniture setups, it would have a variety, and yet have enough furniture so one could configure it for a larger class.  It would have moveable walls.  Everything has wheels and where possible would be reconfigurable.  Thinking about the innovative space idea: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The space would be flexible - furniture and technology would be moveable to the extent possible.   Reconfigurable - think of how the ScaleUp room is rigid and fixed.  This space would have some of the same features but flexible and customizable to meet the needs of the instructor or learners.  A place where you send students to work in groups or individually.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A place where students collaborate, share, micro teaching spaces - small presentation areas, larger group meet-up space, pair or small group interaction spaces;  where students can reconfigure the space to meet their needs.  To the extent we can make it reconfigurable.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Portable Media-scapes (a few ScaleUP like areas - or ways of creating that).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Flexible moveable cubicles could be built for small group or individual work.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r>
              <a:t> The floor would be raised so that we had power going everywhere.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Perhaps have a few of these to experiment with.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Brainstorming corner with curved lounging furniture that could be reconfigurable.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r>
              <a:t>A space that would be modern and inviting.  </a:t>
            </a:r>
          </a:p>
          <a:p>
            <a:pPr/>
            <a:r>
              <a:t>We could also have break out rooms - refurbish the Faculty offices.</a:t>
            </a:r>
          </a:p>
          <a:p>
            <a:pPr/>
            <a:r>
              <a:t>The breakout rooms could be used for specialized things like 3D Printing, Video Editing, Robotics, Coding/Arduino/RaspberryPi, etc. In addition these rooms could be multi-purpose and used by the Counseling program.</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673100" y="2870200"/>
            <a:ext cx="23050500" cy="4559300"/>
          </a:xfrm>
          <a:prstGeom prst="rect">
            <a:avLst/>
          </a:prstGeom>
        </p:spPr>
        <p:txBody>
          <a:bodyPr anchor="b"/>
          <a:lstStyle/>
          <a:p>
            <a:pPr/>
            <a:r>
              <a:t>Title Text</a:t>
            </a:r>
          </a:p>
        </p:txBody>
      </p:sp>
      <p:sp>
        <p:nvSpPr>
          <p:cNvPr id="12" name="Shape 12"/>
          <p:cNvSpPr/>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94" name="Shape 94"/>
          <p:cNvSpPr/>
          <p:nvPr>
            <p:ph type="body" sz="quarter" idx="14"/>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463800" y="736600"/>
            <a:ext cx="19481800" cy="8242300"/>
          </a:xfrm>
          <a:prstGeom prst="rect">
            <a:avLst/>
          </a:prstGeom>
        </p:spPr>
        <p:txBody>
          <a:bodyPr lIns="91439" tIns="45719" rIns="91439" bIns="45719" anchor="t">
            <a:noAutofit/>
          </a:bodyPr>
          <a:lstStyle/>
          <a:p>
            <a:pPr/>
          </a:p>
        </p:txBody>
      </p:sp>
      <p:sp>
        <p:nvSpPr>
          <p:cNvPr id="21" name="Shape 21"/>
          <p:cNvSpPr/>
          <p:nvPr>
            <p:ph type="title"/>
          </p:nvPr>
        </p:nvSpPr>
        <p:spPr>
          <a:xfrm>
            <a:off x="2387600" y="9728200"/>
            <a:ext cx="19621500" cy="1803400"/>
          </a:xfrm>
          <a:prstGeom prst="rect">
            <a:avLst/>
          </a:prstGeom>
        </p:spPr>
        <p:txBody>
          <a:bodyPr/>
          <a:lstStyle/>
          <a:p>
            <a:pPr/>
            <a:r>
              <a:t>Title Text</a:t>
            </a:r>
          </a:p>
        </p:txBody>
      </p:sp>
      <p:sp>
        <p:nvSpPr>
          <p:cNvPr id="22" name="Shape 22"/>
          <p:cNvSpPr/>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673100" y="4572000"/>
            <a:ext cx="23050500" cy="45593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2573000" y="1384300"/>
            <a:ext cx="10045700" cy="10896600"/>
          </a:xfrm>
          <a:prstGeom prst="rect">
            <a:avLst/>
          </a:prstGeom>
        </p:spPr>
        <p:txBody>
          <a:bodyPr lIns="91439" tIns="45719" rIns="91439" bIns="45719" anchor="t">
            <a:noAutofit/>
          </a:bodyPr>
          <a:lstStyle/>
          <a:p>
            <a:pPr/>
          </a:p>
        </p:txBody>
      </p:sp>
      <p:sp>
        <p:nvSpPr>
          <p:cNvPr id="39" name="Shape 39"/>
          <p:cNvSpPr/>
          <p:nvPr>
            <p:ph type="title"/>
          </p:nvPr>
        </p:nvSpPr>
        <p:spPr>
          <a:xfrm>
            <a:off x="673100" y="1435100"/>
            <a:ext cx="11049000" cy="5461000"/>
          </a:xfrm>
          <a:prstGeom prst="rect">
            <a:avLst/>
          </a:prstGeom>
        </p:spPr>
        <p:txBody>
          <a:bodyPr anchor="b"/>
          <a:lstStyle/>
          <a:p>
            <a:pPr/>
            <a:r>
              <a:t>Title Text</a:t>
            </a:r>
          </a:p>
        </p:txBody>
      </p:sp>
      <p:sp>
        <p:nvSpPr>
          <p:cNvPr id="40" name="Shape 40"/>
          <p:cNvSpPr/>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474700" y="3098800"/>
            <a:ext cx="8712200" cy="10199138"/>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2407900" y="7074692"/>
            <a:ext cx="11023600" cy="5930901"/>
          </a:xfrm>
          <a:prstGeom prst="rect">
            <a:avLst/>
          </a:prstGeom>
        </p:spPr>
        <p:txBody>
          <a:bodyPr lIns="91439" tIns="45719" rIns="91439" bIns="45719" anchor="t">
            <a:noAutofit/>
          </a:bodyPr>
          <a:lstStyle/>
          <a:p>
            <a:pPr/>
          </a:p>
        </p:txBody>
      </p:sp>
      <p:sp>
        <p:nvSpPr>
          <p:cNvPr id="84" name="Shape 84"/>
          <p:cNvSpPr/>
          <p:nvPr>
            <p:ph type="pic" sz="quarter" idx="14"/>
          </p:nvPr>
        </p:nvSpPr>
        <p:spPr>
          <a:xfrm>
            <a:off x="12420112" y="711992"/>
            <a:ext cx="11023601" cy="5930901"/>
          </a:xfrm>
          <a:prstGeom prst="rect">
            <a:avLst/>
          </a:prstGeom>
        </p:spPr>
        <p:txBody>
          <a:bodyPr lIns="91439" tIns="45719" rIns="91439" bIns="45719" anchor="t">
            <a:noAutofit/>
          </a:bodyPr>
          <a:lstStyle/>
          <a:p>
            <a:pPr/>
          </a:p>
        </p:txBody>
      </p:sp>
      <p:sp>
        <p:nvSpPr>
          <p:cNvPr id="85" name="Shape 85"/>
          <p:cNvSpPr/>
          <p:nvPr>
            <p:ph type="pic" idx="15"/>
          </p:nvPr>
        </p:nvSpPr>
        <p:spPr>
          <a:xfrm>
            <a:off x="945745" y="711200"/>
            <a:ext cx="11023601" cy="12293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76099" y="13081000"/>
            <a:ext cx="419101"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ln>
            <a:noFill/>
          </a:ln>
          <a:solidFill>
            <a:srgbClr val="535353"/>
          </a:solidFill>
          <a:uFillTx/>
          <a:latin typeface="+mn-lt"/>
          <a:ea typeface="+mn-ea"/>
          <a:cs typeface="+mn-cs"/>
          <a:sym typeface="Gill Sans Light"/>
        </a:defRPr>
      </a:lvl1pPr>
      <a:lvl2pPr marL="0" marR="0" indent="228600" algn="ctr" defTabSz="825500" rtl="0" latinLnBrk="0">
        <a:lnSpc>
          <a:spcPct val="100000"/>
        </a:lnSpc>
        <a:spcBef>
          <a:spcPts val="0"/>
        </a:spcBef>
        <a:spcAft>
          <a:spcPts val="0"/>
        </a:spcAft>
        <a:buClrTx/>
        <a:buSzTx/>
        <a:buFontTx/>
        <a:buNone/>
        <a:tabLst/>
        <a:defRPr b="0" baseline="0" cap="all" i="0" spc="0" strike="noStrike" sz="10000" u="none">
          <a:ln>
            <a:noFill/>
          </a:ln>
          <a:solidFill>
            <a:srgbClr val="535353"/>
          </a:solidFill>
          <a:uFillTx/>
          <a:latin typeface="+mn-lt"/>
          <a:ea typeface="+mn-ea"/>
          <a:cs typeface="+mn-cs"/>
          <a:sym typeface="Gill Sans Light"/>
        </a:defRPr>
      </a:lvl2pPr>
      <a:lvl3pPr marL="0" marR="0" indent="457200" algn="ctr" defTabSz="825500" rtl="0" latinLnBrk="0">
        <a:lnSpc>
          <a:spcPct val="100000"/>
        </a:lnSpc>
        <a:spcBef>
          <a:spcPts val="0"/>
        </a:spcBef>
        <a:spcAft>
          <a:spcPts val="0"/>
        </a:spcAft>
        <a:buClrTx/>
        <a:buSzTx/>
        <a:buFontTx/>
        <a:buNone/>
        <a:tabLst/>
        <a:defRPr b="0" baseline="0" cap="all" i="0" spc="0" strike="noStrike" sz="10000" u="none">
          <a:ln>
            <a:noFill/>
          </a:ln>
          <a:solidFill>
            <a:srgbClr val="535353"/>
          </a:solidFill>
          <a:uFillTx/>
          <a:latin typeface="+mn-lt"/>
          <a:ea typeface="+mn-ea"/>
          <a:cs typeface="+mn-cs"/>
          <a:sym typeface="Gill Sans Light"/>
        </a:defRPr>
      </a:lvl3pPr>
      <a:lvl4pPr marL="0" marR="0" indent="685800" algn="ctr" defTabSz="825500" rtl="0" latinLnBrk="0">
        <a:lnSpc>
          <a:spcPct val="100000"/>
        </a:lnSpc>
        <a:spcBef>
          <a:spcPts val="0"/>
        </a:spcBef>
        <a:spcAft>
          <a:spcPts val="0"/>
        </a:spcAft>
        <a:buClrTx/>
        <a:buSzTx/>
        <a:buFontTx/>
        <a:buNone/>
        <a:tabLst/>
        <a:defRPr b="0" baseline="0" cap="all" i="0" spc="0" strike="noStrike" sz="10000" u="none">
          <a:ln>
            <a:noFill/>
          </a:ln>
          <a:solidFill>
            <a:srgbClr val="535353"/>
          </a:solidFill>
          <a:uFillTx/>
          <a:latin typeface="+mn-lt"/>
          <a:ea typeface="+mn-ea"/>
          <a:cs typeface="+mn-cs"/>
          <a:sym typeface="Gill Sans Light"/>
        </a:defRPr>
      </a:lvl4pPr>
      <a:lvl5pPr marL="0" marR="0" indent="914400" algn="ctr" defTabSz="825500" rtl="0" latinLnBrk="0">
        <a:lnSpc>
          <a:spcPct val="100000"/>
        </a:lnSpc>
        <a:spcBef>
          <a:spcPts val="0"/>
        </a:spcBef>
        <a:spcAft>
          <a:spcPts val="0"/>
        </a:spcAft>
        <a:buClrTx/>
        <a:buSzTx/>
        <a:buFontTx/>
        <a:buNone/>
        <a:tabLst/>
        <a:defRPr b="0" baseline="0" cap="all" i="0" spc="0" strike="noStrike" sz="10000" u="none">
          <a:ln>
            <a:noFill/>
          </a:ln>
          <a:solidFill>
            <a:srgbClr val="535353"/>
          </a:solidFill>
          <a:uFillTx/>
          <a:latin typeface="+mn-lt"/>
          <a:ea typeface="+mn-ea"/>
          <a:cs typeface="+mn-cs"/>
          <a:sym typeface="Gill Sans Light"/>
        </a:defRPr>
      </a:lvl5pPr>
      <a:lvl6pPr marL="0" marR="0" indent="1143000" algn="ctr" defTabSz="825500" rtl="0" latinLnBrk="0">
        <a:lnSpc>
          <a:spcPct val="100000"/>
        </a:lnSpc>
        <a:spcBef>
          <a:spcPts val="0"/>
        </a:spcBef>
        <a:spcAft>
          <a:spcPts val="0"/>
        </a:spcAft>
        <a:buClrTx/>
        <a:buSzTx/>
        <a:buFontTx/>
        <a:buNone/>
        <a:tabLst/>
        <a:defRPr b="0" baseline="0" cap="all" i="0" spc="0" strike="noStrike" sz="10000" u="none">
          <a:ln>
            <a:noFill/>
          </a:ln>
          <a:solidFill>
            <a:srgbClr val="535353"/>
          </a:solidFill>
          <a:uFillTx/>
          <a:latin typeface="+mn-lt"/>
          <a:ea typeface="+mn-ea"/>
          <a:cs typeface="+mn-cs"/>
          <a:sym typeface="Gill Sans Light"/>
        </a:defRPr>
      </a:lvl6pPr>
      <a:lvl7pPr marL="0" marR="0" indent="1371600" algn="ctr" defTabSz="825500" rtl="0" latinLnBrk="0">
        <a:lnSpc>
          <a:spcPct val="100000"/>
        </a:lnSpc>
        <a:spcBef>
          <a:spcPts val="0"/>
        </a:spcBef>
        <a:spcAft>
          <a:spcPts val="0"/>
        </a:spcAft>
        <a:buClrTx/>
        <a:buSzTx/>
        <a:buFontTx/>
        <a:buNone/>
        <a:tabLst/>
        <a:defRPr b="0" baseline="0" cap="all" i="0" spc="0" strike="noStrike" sz="10000" u="none">
          <a:ln>
            <a:noFill/>
          </a:ln>
          <a:solidFill>
            <a:srgbClr val="535353"/>
          </a:solidFill>
          <a:uFillTx/>
          <a:latin typeface="+mn-lt"/>
          <a:ea typeface="+mn-ea"/>
          <a:cs typeface="+mn-cs"/>
          <a:sym typeface="Gill Sans Light"/>
        </a:defRPr>
      </a:lvl7pPr>
      <a:lvl8pPr marL="0" marR="0" indent="1600200" algn="ctr" defTabSz="825500" rtl="0" latinLnBrk="0">
        <a:lnSpc>
          <a:spcPct val="100000"/>
        </a:lnSpc>
        <a:spcBef>
          <a:spcPts val="0"/>
        </a:spcBef>
        <a:spcAft>
          <a:spcPts val="0"/>
        </a:spcAft>
        <a:buClrTx/>
        <a:buSzTx/>
        <a:buFontTx/>
        <a:buNone/>
        <a:tabLst/>
        <a:defRPr b="0" baseline="0" cap="all" i="0" spc="0" strike="noStrike" sz="10000" u="none">
          <a:ln>
            <a:noFill/>
          </a:ln>
          <a:solidFill>
            <a:srgbClr val="535353"/>
          </a:solidFill>
          <a:uFillTx/>
          <a:latin typeface="+mn-lt"/>
          <a:ea typeface="+mn-ea"/>
          <a:cs typeface="+mn-cs"/>
          <a:sym typeface="Gill Sans Light"/>
        </a:defRPr>
      </a:lvl8pPr>
      <a:lvl9pPr marL="0" marR="0" indent="1828800" algn="ctr" defTabSz="825500" rtl="0" latinLnBrk="0">
        <a:lnSpc>
          <a:spcPct val="100000"/>
        </a:lnSpc>
        <a:spcBef>
          <a:spcPts val="0"/>
        </a:spcBef>
        <a:spcAft>
          <a:spcPts val="0"/>
        </a:spcAft>
        <a:buClrTx/>
        <a:buSzTx/>
        <a:buFontTx/>
        <a:buNone/>
        <a:tabLst/>
        <a:defRPr b="0" baseline="0" cap="all" i="0" spc="0" strike="noStrike" sz="10000" u="none">
          <a:ln>
            <a:noFill/>
          </a:ln>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ln>
            <a:noFill/>
          </a:ln>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ln>
            <a:noFill/>
          </a:ln>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ln>
            <a:noFill/>
          </a:ln>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ln>
            <a:noFill/>
          </a:ln>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ln>
            <a:noFill/>
          </a:ln>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ln>
            <a:noFill/>
          </a:ln>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ln>
            <a:noFill/>
          </a:ln>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ln>
            <a:noFill/>
          </a:ln>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ln>
            <a:noFill/>
          </a:ln>
          <a:solidFill>
            <a:srgbClr val="535353"/>
          </a:solidFill>
          <a:uFillTx/>
          <a:latin typeface="+mn-lt"/>
          <a:ea typeface="+mn-ea"/>
          <a:cs typeface="+mn-cs"/>
          <a:sym typeface="Gill Sans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3.tif"/><Relationship Id="rId5" Type="http://schemas.openxmlformats.org/officeDocument/2006/relationships/image" Target="../media/image19.png"/><Relationship Id="rId6" Type="http://schemas.openxmlformats.org/officeDocument/2006/relationships/image" Target="../media/image4.tif"/><Relationship Id="rId7" Type="http://schemas.openxmlformats.org/officeDocument/2006/relationships/image" Target="../media/image2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 Id="rId3" Type="http://schemas.openxmlformats.org/officeDocument/2006/relationships/image" Target="../media/image5.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tif"/><Relationship Id="rId4"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 Id="rId3" Type="http://schemas.openxmlformats.org/officeDocument/2006/relationships/image" Target="../media/image2.tif"/><Relationship Id="rId4"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r>
              <a:t>Flexible space</a:t>
            </a:r>
          </a:p>
        </p:txBody>
      </p:sp>
      <p:sp>
        <p:nvSpPr>
          <p:cNvPr id="120" name="Shape 120"/>
          <p:cNvSpPr/>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pasted-image.png"/>
          <p:cNvPicPr>
            <a:picLocks noChangeAspect="1"/>
          </p:cNvPicPr>
          <p:nvPr/>
        </p:nvPicPr>
        <p:blipFill>
          <a:blip r:embed="rId3">
            <a:extLst/>
          </a:blip>
          <a:stretch>
            <a:fillRect/>
          </a:stretch>
        </p:blipFill>
        <p:spPr>
          <a:xfrm>
            <a:off x="6858461" y="1457071"/>
            <a:ext cx="10667078" cy="10801858"/>
          </a:xfrm>
          <a:prstGeom prst="rect">
            <a:avLst/>
          </a:prstGeom>
          <a:ln w="12700">
            <a:miter lim="400000"/>
          </a:ln>
        </p:spPr>
      </p:pic>
      <p:grpSp>
        <p:nvGrpSpPr>
          <p:cNvPr id="172" name="Group 172"/>
          <p:cNvGrpSpPr/>
          <p:nvPr/>
        </p:nvGrpSpPr>
        <p:grpSpPr>
          <a:xfrm>
            <a:off x="15478521" y="1273770"/>
            <a:ext cx="7368153" cy="5634065"/>
            <a:chOff x="0" y="0"/>
            <a:chExt cx="7368151" cy="5634063"/>
          </a:xfrm>
        </p:grpSpPr>
        <p:pic>
          <p:nvPicPr>
            <p:cNvPr id="171" name="pasted-image.tiff"/>
            <p:cNvPicPr>
              <a:picLocks noChangeAspect="1"/>
            </p:cNvPicPr>
            <p:nvPr/>
          </p:nvPicPr>
          <p:blipFill>
            <a:blip r:embed="rId4">
              <a:extLst/>
            </a:blip>
            <a:stretch>
              <a:fillRect/>
            </a:stretch>
          </p:blipFill>
          <p:spPr>
            <a:xfrm>
              <a:off x="88900" y="50800"/>
              <a:ext cx="7190352" cy="5392764"/>
            </a:xfrm>
            <a:prstGeom prst="rect">
              <a:avLst/>
            </a:prstGeom>
            <a:ln>
              <a:noFill/>
            </a:ln>
            <a:effectLst/>
          </p:spPr>
        </p:pic>
        <p:pic>
          <p:nvPicPr>
            <p:cNvPr id="170" name=""/>
            <p:cNvPicPr>
              <a:picLocks noChangeAspect="0"/>
            </p:cNvPicPr>
            <p:nvPr/>
          </p:nvPicPr>
          <p:blipFill>
            <a:blip r:embed="rId5">
              <a:extLst/>
            </a:blip>
            <a:stretch>
              <a:fillRect/>
            </a:stretch>
          </p:blipFill>
          <p:spPr>
            <a:xfrm>
              <a:off x="0" y="0"/>
              <a:ext cx="7368152" cy="5634064"/>
            </a:xfrm>
            <a:prstGeom prst="rect">
              <a:avLst/>
            </a:prstGeom>
            <a:effectLst/>
          </p:spPr>
        </p:pic>
      </p:grpSp>
      <p:grpSp>
        <p:nvGrpSpPr>
          <p:cNvPr id="175" name="Group 175"/>
          <p:cNvGrpSpPr/>
          <p:nvPr/>
        </p:nvGrpSpPr>
        <p:grpSpPr>
          <a:xfrm>
            <a:off x="1595834" y="1401762"/>
            <a:ext cx="6546203" cy="6609703"/>
            <a:chOff x="0" y="0"/>
            <a:chExt cx="6546201" cy="6609701"/>
          </a:xfrm>
        </p:grpSpPr>
        <p:pic>
          <p:nvPicPr>
            <p:cNvPr id="174" name="pasted-image.tiff"/>
            <p:cNvPicPr>
              <a:picLocks noChangeAspect="1"/>
            </p:cNvPicPr>
            <p:nvPr/>
          </p:nvPicPr>
          <p:blipFill>
            <a:blip r:embed="rId6">
              <a:extLst/>
            </a:blip>
            <a:stretch>
              <a:fillRect/>
            </a:stretch>
          </p:blipFill>
          <p:spPr>
            <a:xfrm>
              <a:off x="88900" y="50800"/>
              <a:ext cx="6368402" cy="6368402"/>
            </a:xfrm>
            <a:prstGeom prst="rect">
              <a:avLst/>
            </a:prstGeom>
            <a:ln>
              <a:noFill/>
            </a:ln>
            <a:effectLst/>
          </p:spPr>
        </p:pic>
        <p:pic>
          <p:nvPicPr>
            <p:cNvPr id="173" name=""/>
            <p:cNvPicPr>
              <a:picLocks noChangeAspect="0"/>
            </p:cNvPicPr>
            <p:nvPr/>
          </p:nvPicPr>
          <p:blipFill>
            <a:blip r:embed="rId7">
              <a:extLst/>
            </a:blip>
            <a:stretch>
              <a:fillRect/>
            </a:stretch>
          </p:blipFill>
          <p:spPr>
            <a:xfrm>
              <a:off x="0" y="0"/>
              <a:ext cx="6546202" cy="6609702"/>
            </a:xfrm>
            <a:prstGeom prst="rect">
              <a:avLst/>
            </a:prstGeom>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pasted-image.png"/>
          <p:cNvPicPr>
            <a:picLocks noChangeAspect="1"/>
          </p:cNvPicPr>
          <p:nvPr/>
        </p:nvPicPr>
        <p:blipFill>
          <a:blip r:embed="rId2">
            <a:extLst/>
          </a:blip>
          <a:stretch>
            <a:fillRect/>
          </a:stretch>
        </p:blipFill>
        <p:spPr>
          <a:xfrm>
            <a:off x="12317015" y="4357489"/>
            <a:ext cx="8358189" cy="5001022"/>
          </a:xfrm>
          <a:prstGeom prst="rect">
            <a:avLst/>
          </a:prstGeom>
          <a:ln w="12700">
            <a:miter lim="400000"/>
          </a:ln>
        </p:spPr>
      </p:pic>
      <p:pic>
        <p:nvPicPr>
          <p:cNvPr id="180" name="pasted-image.tiff"/>
          <p:cNvPicPr>
            <a:picLocks noChangeAspect="1"/>
          </p:cNvPicPr>
          <p:nvPr/>
        </p:nvPicPr>
        <p:blipFill>
          <a:blip r:embed="rId3">
            <a:extLst/>
          </a:blip>
          <a:stretch>
            <a:fillRect/>
          </a:stretch>
        </p:blipFill>
        <p:spPr>
          <a:xfrm>
            <a:off x="3923152" y="3792696"/>
            <a:ext cx="7457853" cy="613060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2" name="pasted-image.png"/>
          <p:cNvPicPr>
            <a:picLocks noChangeAspect="1"/>
          </p:cNvPicPr>
          <p:nvPr/>
        </p:nvPicPr>
        <p:blipFill>
          <a:blip r:embed="rId3">
            <a:extLst/>
          </a:blip>
          <a:stretch>
            <a:fillRect/>
          </a:stretch>
        </p:blipFill>
        <p:spPr>
          <a:xfrm>
            <a:off x="2974085" y="-85721"/>
            <a:ext cx="18647245" cy="140467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 name="pasted-image.png"/>
          <p:cNvPicPr>
            <a:picLocks noChangeAspect="1"/>
          </p:cNvPicPr>
          <p:nvPr/>
        </p:nvPicPr>
        <p:blipFill>
          <a:blip r:embed="rId3">
            <a:extLst/>
          </a:blip>
          <a:stretch>
            <a:fillRect/>
          </a:stretch>
        </p:blipFill>
        <p:spPr>
          <a:xfrm>
            <a:off x="3035550" y="1780606"/>
            <a:ext cx="18288001" cy="10140982"/>
          </a:xfrm>
          <a:prstGeom prst="rect">
            <a:avLst/>
          </a:prstGeom>
          <a:ln w="12700">
            <a:miter lim="400000"/>
          </a:ln>
        </p:spPr>
      </p:pic>
      <p:grpSp>
        <p:nvGrpSpPr>
          <p:cNvPr id="127" name="Group 127"/>
          <p:cNvGrpSpPr/>
          <p:nvPr/>
        </p:nvGrpSpPr>
        <p:grpSpPr>
          <a:xfrm>
            <a:off x="18463307" y="729059"/>
            <a:ext cx="5009255" cy="5061196"/>
            <a:chOff x="0" y="0"/>
            <a:chExt cx="5009254" cy="5061195"/>
          </a:xfrm>
        </p:grpSpPr>
        <p:pic>
          <p:nvPicPr>
            <p:cNvPr id="126" name="pasted-image.png"/>
            <p:cNvPicPr>
              <a:picLocks noChangeAspect="1"/>
            </p:cNvPicPr>
            <p:nvPr/>
          </p:nvPicPr>
          <p:blipFill>
            <a:blip r:embed="rId4">
              <a:extLst/>
            </a:blip>
            <a:stretch>
              <a:fillRect/>
            </a:stretch>
          </p:blipFill>
          <p:spPr>
            <a:xfrm>
              <a:off x="88900" y="50800"/>
              <a:ext cx="4831455" cy="4819896"/>
            </a:xfrm>
            <a:prstGeom prst="rect">
              <a:avLst/>
            </a:prstGeom>
            <a:ln>
              <a:noFill/>
            </a:ln>
            <a:effectLst/>
          </p:spPr>
        </p:pic>
        <p:pic>
          <p:nvPicPr>
            <p:cNvPr id="125" name=""/>
            <p:cNvPicPr>
              <a:picLocks noChangeAspect="0"/>
            </p:cNvPicPr>
            <p:nvPr/>
          </p:nvPicPr>
          <p:blipFill>
            <a:blip r:embed="rId5">
              <a:extLst/>
            </a:blip>
            <a:stretch>
              <a:fillRect/>
            </a:stretch>
          </p:blipFill>
          <p:spPr>
            <a:xfrm>
              <a:off x="0" y="0"/>
              <a:ext cx="5009255" cy="5061196"/>
            </a:xfrm>
            <a:prstGeom prst="rect">
              <a:avLst/>
            </a:prstGeom>
            <a:effectLst/>
          </p:spPr>
        </p:pic>
      </p:grpSp>
      <p:grpSp>
        <p:nvGrpSpPr>
          <p:cNvPr id="130" name="Group 130"/>
          <p:cNvGrpSpPr/>
          <p:nvPr/>
        </p:nvGrpSpPr>
        <p:grpSpPr>
          <a:xfrm>
            <a:off x="595709" y="9338352"/>
            <a:ext cx="5009255" cy="3799505"/>
            <a:chOff x="0" y="0"/>
            <a:chExt cx="5009254" cy="3799503"/>
          </a:xfrm>
        </p:grpSpPr>
        <p:pic>
          <p:nvPicPr>
            <p:cNvPr id="129" name="pasted-image.png"/>
            <p:cNvPicPr>
              <a:picLocks noChangeAspect="1"/>
            </p:cNvPicPr>
            <p:nvPr/>
          </p:nvPicPr>
          <p:blipFill>
            <a:blip r:embed="rId6">
              <a:extLst/>
            </a:blip>
            <a:stretch>
              <a:fillRect/>
            </a:stretch>
          </p:blipFill>
          <p:spPr>
            <a:xfrm>
              <a:off x="88900" y="50800"/>
              <a:ext cx="4831455" cy="3558204"/>
            </a:xfrm>
            <a:prstGeom prst="rect">
              <a:avLst/>
            </a:prstGeom>
            <a:ln>
              <a:noFill/>
            </a:ln>
            <a:effectLst/>
          </p:spPr>
        </p:pic>
        <p:pic>
          <p:nvPicPr>
            <p:cNvPr id="128" name=""/>
            <p:cNvPicPr>
              <a:picLocks noChangeAspect="0"/>
            </p:cNvPicPr>
            <p:nvPr/>
          </p:nvPicPr>
          <p:blipFill>
            <a:blip r:embed="rId7">
              <a:extLst/>
            </a:blip>
            <a:stretch>
              <a:fillRect/>
            </a:stretch>
          </p:blipFill>
          <p:spPr>
            <a:xfrm>
              <a:off x="0" y="0"/>
              <a:ext cx="5009255" cy="3799504"/>
            </a:xfrm>
            <a:prstGeom prst="rect">
              <a:avLst/>
            </a:prstGeom>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4" name="pasted-image.tiff"/>
          <p:cNvPicPr>
            <a:picLocks noChangeAspect="1"/>
          </p:cNvPicPr>
          <p:nvPr/>
        </p:nvPicPr>
        <p:blipFill>
          <a:blip r:embed="rId3">
            <a:extLst/>
          </a:blip>
          <a:stretch>
            <a:fillRect/>
          </a:stretch>
        </p:blipFill>
        <p:spPr>
          <a:xfrm>
            <a:off x="4795940" y="625078"/>
            <a:ext cx="6183900" cy="11666079"/>
          </a:xfrm>
          <a:prstGeom prst="rect">
            <a:avLst/>
          </a:prstGeom>
          <a:ln w="12700">
            <a:miter lim="400000"/>
          </a:ln>
        </p:spPr>
      </p:pic>
      <p:pic>
        <p:nvPicPr>
          <p:cNvPr id="135" name="pasted-image.png"/>
          <p:cNvPicPr>
            <a:picLocks noChangeAspect="1"/>
          </p:cNvPicPr>
          <p:nvPr/>
        </p:nvPicPr>
        <p:blipFill>
          <a:blip r:embed="rId4">
            <a:extLst/>
          </a:blip>
          <a:stretch>
            <a:fillRect/>
          </a:stretch>
        </p:blipFill>
        <p:spPr>
          <a:xfrm>
            <a:off x="12317015" y="3908537"/>
            <a:ext cx="8358189" cy="509916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9" name="pasted-image.png"/>
          <p:cNvPicPr>
            <a:picLocks noChangeAspect="1"/>
          </p:cNvPicPr>
          <p:nvPr/>
        </p:nvPicPr>
        <p:blipFill>
          <a:blip r:embed="rId3">
            <a:extLst/>
          </a:blip>
          <a:stretch>
            <a:fillRect/>
          </a:stretch>
        </p:blipFill>
        <p:spPr>
          <a:xfrm>
            <a:off x="7969885" y="1216557"/>
            <a:ext cx="8444231" cy="1128288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pasted-image.png"/>
          <p:cNvPicPr>
            <a:picLocks noChangeAspect="1"/>
          </p:cNvPicPr>
          <p:nvPr/>
        </p:nvPicPr>
        <p:blipFill>
          <a:blip r:embed="rId2">
            <a:extLst/>
          </a:blip>
          <a:stretch>
            <a:fillRect/>
          </a:stretch>
        </p:blipFill>
        <p:spPr>
          <a:xfrm>
            <a:off x="3717726" y="1101634"/>
            <a:ext cx="16948548" cy="11512732"/>
          </a:xfrm>
          <a:prstGeom prst="rect">
            <a:avLst/>
          </a:prstGeom>
          <a:ln w="12700">
            <a:miter lim="400000"/>
          </a:ln>
        </p:spPr>
      </p:pic>
      <p:grpSp>
        <p:nvGrpSpPr>
          <p:cNvPr id="146" name="Group 146"/>
          <p:cNvGrpSpPr/>
          <p:nvPr/>
        </p:nvGrpSpPr>
        <p:grpSpPr>
          <a:xfrm>
            <a:off x="14246225" y="8155582"/>
            <a:ext cx="7000082" cy="5366942"/>
            <a:chOff x="0" y="0"/>
            <a:chExt cx="7000081" cy="5366940"/>
          </a:xfrm>
        </p:grpSpPr>
        <p:pic>
          <p:nvPicPr>
            <p:cNvPr id="145" name="pasted-image.tiff"/>
            <p:cNvPicPr>
              <a:picLocks noChangeAspect="1"/>
            </p:cNvPicPr>
            <p:nvPr/>
          </p:nvPicPr>
          <p:blipFill>
            <a:blip r:embed="rId3">
              <a:extLst/>
            </a:blip>
            <a:stretch>
              <a:fillRect/>
            </a:stretch>
          </p:blipFill>
          <p:spPr>
            <a:xfrm>
              <a:off x="88900" y="50800"/>
              <a:ext cx="6822282" cy="5125641"/>
            </a:xfrm>
            <a:prstGeom prst="rect">
              <a:avLst/>
            </a:prstGeom>
            <a:ln>
              <a:noFill/>
            </a:ln>
            <a:effectLst/>
          </p:spPr>
        </p:pic>
        <p:pic>
          <p:nvPicPr>
            <p:cNvPr id="144" name=""/>
            <p:cNvPicPr>
              <a:picLocks noChangeAspect="0"/>
            </p:cNvPicPr>
            <p:nvPr/>
          </p:nvPicPr>
          <p:blipFill>
            <a:blip r:embed="rId4">
              <a:extLst/>
            </a:blip>
            <a:stretch>
              <a:fillRect/>
            </a:stretch>
          </p:blipFill>
          <p:spPr>
            <a:xfrm>
              <a:off x="0" y="0"/>
              <a:ext cx="7000082" cy="5366941"/>
            </a:xfrm>
            <a:prstGeom prst="rect">
              <a:avLst/>
            </a:prstGeom>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pasted-image.png"/>
          <p:cNvPicPr>
            <a:picLocks noChangeAspect="1"/>
          </p:cNvPicPr>
          <p:nvPr/>
        </p:nvPicPr>
        <p:blipFill>
          <a:blip r:embed="rId2">
            <a:extLst/>
          </a:blip>
          <a:stretch>
            <a:fillRect/>
          </a:stretch>
        </p:blipFill>
        <p:spPr>
          <a:xfrm>
            <a:off x="-55925" y="99400"/>
            <a:ext cx="24495850" cy="135172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 name="pasted-image.png"/>
          <p:cNvPicPr>
            <a:picLocks noChangeAspect="1"/>
          </p:cNvPicPr>
          <p:nvPr/>
        </p:nvPicPr>
        <p:blipFill>
          <a:blip r:embed="rId3">
            <a:extLst/>
          </a:blip>
          <a:stretch>
            <a:fillRect/>
          </a:stretch>
        </p:blipFill>
        <p:spPr>
          <a:xfrm>
            <a:off x="3814185" y="1908029"/>
            <a:ext cx="16755630" cy="989994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4" name="pasted-image.png"/>
          <p:cNvPicPr>
            <a:picLocks noChangeAspect="1"/>
          </p:cNvPicPr>
          <p:nvPr/>
        </p:nvPicPr>
        <p:blipFill>
          <a:blip r:embed="rId3">
            <a:extLst/>
          </a:blip>
          <a:stretch>
            <a:fillRect/>
          </a:stretch>
        </p:blipFill>
        <p:spPr>
          <a:xfrm>
            <a:off x="12317015" y="5308511"/>
            <a:ext cx="8358189" cy="7456665"/>
          </a:xfrm>
          <a:prstGeom prst="rect">
            <a:avLst/>
          </a:prstGeom>
          <a:ln w="12700">
            <a:miter lim="400000"/>
          </a:ln>
        </p:spPr>
      </p:pic>
      <p:pic>
        <p:nvPicPr>
          <p:cNvPr id="155" name="pasted-image.png"/>
          <p:cNvPicPr>
            <a:picLocks noChangeAspect="1"/>
          </p:cNvPicPr>
          <p:nvPr/>
        </p:nvPicPr>
        <p:blipFill>
          <a:blip r:embed="rId4">
            <a:extLst/>
          </a:blip>
          <a:stretch>
            <a:fillRect/>
          </a:stretch>
        </p:blipFill>
        <p:spPr>
          <a:xfrm>
            <a:off x="5316140" y="6456164"/>
            <a:ext cx="5143501" cy="7161610"/>
          </a:xfrm>
          <a:prstGeom prst="rect">
            <a:avLst/>
          </a:prstGeom>
          <a:ln w="12700">
            <a:miter lim="400000"/>
          </a:ln>
        </p:spPr>
      </p:pic>
      <p:grpSp>
        <p:nvGrpSpPr>
          <p:cNvPr id="158" name="Group 158"/>
          <p:cNvGrpSpPr/>
          <p:nvPr/>
        </p:nvGrpSpPr>
        <p:grpSpPr>
          <a:xfrm>
            <a:off x="13032156" y="523268"/>
            <a:ext cx="6927907" cy="5298590"/>
            <a:chOff x="0" y="0"/>
            <a:chExt cx="6927905" cy="5298589"/>
          </a:xfrm>
        </p:grpSpPr>
        <p:pic>
          <p:nvPicPr>
            <p:cNvPr id="157" name="pasted-image.png"/>
            <p:cNvPicPr>
              <a:picLocks noChangeAspect="1"/>
            </p:cNvPicPr>
            <p:nvPr/>
          </p:nvPicPr>
          <p:blipFill>
            <a:blip r:embed="rId5">
              <a:extLst/>
            </a:blip>
            <a:stretch>
              <a:fillRect/>
            </a:stretch>
          </p:blipFill>
          <p:spPr>
            <a:xfrm>
              <a:off x="88900" y="50800"/>
              <a:ext cx="6750106" cy="5057290"/>
            </a:xfrm>
            <a:prstGeom prst="rect">
              <a:avLst/>
            </a:prstGeom>
            <a:ln>
              <a:noFill/>
            </a:ln>
            <a:effectLst/>
          </p:spPr>
        </p:pic>
        <p:pic>
          <p:nvPicPr>
            <p:cNvPr id="156" name=""/>
            <p:cNvPicPr>
              <a:picLocks noChangeAspect="0"/>
            </p:cNvPicPr>
            <p:nvPr/>
          </p:nvPicPr>
          <p:blipFill>
            <a:blip r:embed="rId6">
              <a:extLst/>
            </a:blip>
            <a:stretch>
              <a:fillRect/>
            </a:stretch>
          </p:blipFill>
          <p:spPr>
            <a:xfrm>
              <a:off x="0" y="0"/>
              <a:ext cx="6927906" cy="5298590"/>
            </a:xfrm>
            <a:prstGeom prst="rect">
              <a:avLst/>
            </a:prstGeom>
            <a:effectLst/>
          </p:spPr>
        </p:pic>
      </p:grpSp>
      <p:pic>
        <p:nvPicPr>
          <p:cNvPr id="159" name="pasted-image.png"/>
          <p:cNvPicPr>
            <a:picLocks noChangeAspect="1"/>
          </p:cNvPicPr>
          <p:nvPr/>
        </p:nvPicPr>
        <p:blipFill>
          <a:blip r:embed="rId7">
            <a:extLst/>
          </a:blip>
          <a:stretch>
            <a:fillRect/>
          </a:stretch>
        </p:blipFill>
        <p:spPr>
          <a:xfrm>
            <a:off x="3708796" y="1294161"/>
            <a:ext cx="8358189" cy="476974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p:nvPr>
        </p:nvSpPr>
        <p:spPr>
          <a:prstGeom prst="rect">
            <a:avLst/>
          </a:prstGeom>
        </p:spPr>
        <p:txBody>
          <a:bodyPr/>
          <a:lstStyle/>
          <a:p>
            <a:pPr/>
            <a:r>
              <a:t>Touch Screen Tables</a:t>
            </a:r>
          </a:p>
        </p:txBody>
      </p:sp>
      <p:sp>
        <p:nvSpPr>
          <p:cNvPr id="164" name="Shape 164"/>
          <p:cNvSpPr/>
          <p:nvPr>
            <p:ph type="body" sz="quarter" idx="1"/>
          </p:nvPr>
        </p:nvSpPr>
        <p:spPr>
          <a:prstGeom prst="rect">
            <a:avLst/>
          </a:prstGeom>
        </p:spPr>
        <p:txBody>
          <a:bodyPr/>
          <a:lstStyle/>
          <a:p>
            <a:pPr/>
          </a:p>
        </p:txBody>
      </p:sp>
      <p:pic>
        <p:nvPicPr>
          <p:cNvPr id="165" name="pasted-image.png"/>
          <p:cNvPicPr>
            <a:picLocks noChangeAspect="1"/>
          </p:cNvPicPr>
          <p:nvPr/>
        </p:nvPicPr>
        <p:blipFill>
          <a:blip r:embed="rId3">
            <a:extLst/>
          </a:blip>
          <a:stretch>
            <a:fillRect/>
          </a:stretch>
        </p:blipFill>
        <p:spPr>
          <a:xfrm>
            <a:off x="6915122" y="1292518"/>
            <a:ext cx="10553755" cy="713046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